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8" r:id="rId3"/>
    <p:sldId id="262" r:id="rId4"/>
    <p:sldId id="259" r:id="rId5"/>
    <p:sldId id="260" r:id="rId6"/>
    <p:sldId id="257" r:id="rId7"/>
    <p:sldId id="261" r:id="rId8"/>
    <p:sldId id="263" r:id="rId9"/>
    <p:sldId id="264" r:id="rId10"/>
    <p:sldId id="274" r:id="rId11"/>
    <p:sldId id="265" r:id="rId12"/>
    <p:sldId id="272" r:id="rId13"/>
    <p:sldId id="271" r:id="rId14"/>
    <p:sldId id="273" r:id="rId15"/>
    <p:sldId id="266" r:id="rId16"/>
    <p:sldId id="276" r:id="rId17"/>
    <p:sldId id="277" r:id="rId18"/>
    <p:sldId id="267" r:id="rId19"/>
    <p:sldId id="268" r:id="rId20"/>
    <p:sldId id="278" r:id="rId21"/>
    <p:sldId id="283" r:id="rId22"/>
    <p:sldId id="280" r:id="rId23"/>
    <p:sldId id="281" r:id="rId24"/>
    <p:sldId id="284" r:id="rId25"/>
    <p:sldId id="282" r:id="rId26"/>
    <p:sldId id="290" r:id="rId27"/>
    <p:sldId id="291" r:id="rId28"/>
    <p:sldId id="269" r:id="rId29"/>
    <p:sldId id="292" r:id="rId30"/>
    <p:sldId id="285" r:id="rId31"/>
    <p:sldId id="275" r:id="rId32"/>
    <p:sldId id="288" r:id="rId33"/>
    <p:sldId id="270" r:id="rId34"/>
    <p:sldId id="289" r:id="rId35"/>
    <p:sldId id="29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0"/>
    <p:restoredTop sz="94684"/>
  </p:normalViewPr>
  <p:slideViewPr>
    <p:cSldViewPr snapToGrid="0" snapToObjects="1">
      <p:cViewPr varScale="1">
        <p:scale>
          <a:sx n="104" d="100"/>
          <a:sy n="104" d="100"/>
        </p:scale>
        <p:origin x="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11/6/18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11/6/18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Famous Restaurants</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lnSpcReduction="10000"/>
          </a:bodyPr>
          <a:lstStyle/>
          <a:p>
            <a:r>
              <a:rPr lang="en-US" dirty="0"/>
              <a:t>Near which European landmark can you get the the greatest income for restaurant development  at the cheapest cost. Development of a quick visual indicator.</a:t>
            </a:r>
          </a:p>
        </p:txBody>
      </p:sp>
      <p:pic>
        <p:nvPicPr>
          <p:cNvPr id="1030" name="Picture 6" descr="Related image">
            <a:extLst>
              <a:ext uri="{FF2B5EF4-FFF2-40B4-BE49-F238E27FC236}">
                <a16:creationId xmlns:a16="http://schemas.microsoft.com/office/drawing/2014/main" id="{B59E7BD4-27F1-1C44-B612-F2521FB05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579" y="2116666"/>
            <a:ext cx="3136021" cy="3136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680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a:bodyPr>
          <a:lstStyle/>
          <a:p>
            <a:pPr algn="ctr"/>
            <a:r>
              <a:rPr lang="en-US" dirty="0"/>
              <a:t>Data Exploration</a:t>
            </a:r>
            <a:br>
              <a:rPr lang="en-US" dirty="0"/>
            </a:br>
            <a:br>
              <a:rPr lang="en-US" dirty="0"/>
            </a:br>
            <a:r>
              <a:rPr lang="en-US" i="1" dirty="0">
                <a:solidFill>
                  <a:schemeClr val="accent1">
                    <a:lumMod val="20000"/>
                    <a:lumOff val="80000"/>
                  </a:schemeClr>
                </a:solidFill>
              </a:rPr>
              <a:t>Which Landmarks</a:t>
            </a:r>
            <a:br>
              <a:rPr lang="en-US" i="1" dirty="0"/>
            </a:br>
            <a:br>
              <a:rPr lang="en-US" dirty="0"/>
            </a:br>
            <a:br>
              <a:rPr lang="en-US" dirty="0"/>
            </a:br>
            <a:endParaRPr lang="en-US" dirty="0"/>
          </a:p>
        </p:txBody>
      </p:sp>
      <p:sp>
        <p:nvSpPr>
          <p:cNvPr id="9" name="Content Placeholder 8">
            <a:extLst>
              <a:ext uri="{FF2B5EF4-FFF2-40B4-BE49-F238E27FC236}">
                <a16:creationId xmlns:a16="http://schemas.microsoft.com/office/drawing/2014/main" id="{C3D1F672-9383-864F-A766-6FF8179896B4}"/>
              </a:ext>
            </a:extLst>
          </p:cNvPr>
          <p:cNvSpPr>
            <a:spLocks noGrp="1"/>
          </p:cNvSpPr>
          <p:nvPr>
            <p:ph idx="1"/>
          </p:nvPr>
        </p:nvSpPr>
        <p:spPr/>
        <p:txBody>
          <a:bodyPr>
            <a:normAutofit/>
          </a:bodyPr>
          <a:lstStyle/>
          <a:p>
            <a:pPr marL="0" indent="0">
              <a:buNone/>
            </a:pPr>
            <a:r>
              <a:rPr lang="en-US" dirty="0"/>
              <a:t>As discussed earlier landmarks chosen, are located throughout Europe, manually selected and assembled into a suitable .csv file for loading into Pandas. They are also all located in a major city, to ensure availability of economic and foursquare information.</a:t>
            </a:r>
          </a:p>
          <a:p>
            <a:pPr marL="0" indent="0">
              <a:buNone/>
            </a:pPr>
            <a:r>
              <a:rPr lang="en-US" dirty="0"/>
              <a:t>The data required for each landmark is</a:t>
            </a:r>
          </a:p>
          <a:p>
            <a:pPr lvl="1"/>
            <a:r>
              <a:rPr lang="en-US" i="1" dirty="0"/>
              <a:t>Name </a:t>
            </a:r>
            <a:r>
              <a:rPr lang="en-US" dirty="0"/>
              <a:t>– for display</a:t>
            </a:r>
          </a:p>
          <a:p>
            <a:pPr lvl="1"/>
            <a:r>
              <a:rPr lang="en-US" i="1" dirty="0"/>
              <a:t>City</a:t>
            </a:r>
            <a:r>
              <a:rPr lang="en-US" dirty="0"/>
              <a:t> – for </a:t>
            </a:r>
            <a:r>
              <a:rPr lang="en-US" dirty="0" err="1"/>
              <a:t>retrieveal</a:t>
            </a:r>
            <a:r>
              <a:rPr lang="en-US" dirty="0"/>
              <a:t> of corresponding socio-economic data</a:t>
            </a:r>
          </a:p>
          <a:p>
            <a:pPr lvl="1"/>
            <a:r>
              <a:rPr lang="en-US" i="1" dirty="0"/>
              <a:t>Latitude</a:t>
            </a:r>
            <a:r>
              <a:rPr lang="en-US" dirty="0"/>
              <a:t> and </a:t>
            </a:r>
            <a:r>
              <a:rPr lang="en-US" i="1" dirty="0"/>
              <a:t>Longitude</a:t>
            </a:r>
            <a:r>
              <a:rPr lang="en-US" dirty="0"/>
              <a:t> – for </a:t>
            </a:r>
            <a:r>
              <a:rPr lang="en-US" dirty="0" err="1"/>
              <a:t>FourSquare</a:t>
            </a:r>
            <a:r>
              <a:rPr lang="en-US" dirty="0"/>
              <a:t> API usage</a:t>
            </a:r>
          </a:p>
          <a:p>
            <a:pPr marL="0" indent="0">
              <a:buNone/>
            </a:pPr>
            <a:r>
              <a:rPr lang="en-US" dirty="0">
                <a:solidFill>
                  <a:srgbClr val="0070C0"/>
                </a:solidFill>
              </a:rPr>
              <a:t>Analysis : </a:t>
            </a:r>
            <a:r>
              <a:rPr lang="en-US" dirty="0"/>
              <a:t>A simple count of foursquare explore information was done to make sure that sufficient data was available to create appropriate averages. A quick mapping was also done</a:t>
            </a:r>
          </a:p>
          <a:p>
            <a:pPr marL="0" indent="0">
              <a:buNone/>
            </a:pPr>
            <a:r>
              <a:rPr lang="en-US" i="1" dirty="0">
                <a:solidFill>
                  <a:srgbClr val="7030A0"/>
                </a:solidFill>
              </a:rPr>
              <a:t>Discovery</a:t>
            </a:r>
            <a:r>
              <a:rPr lang="en-US" dirty="0">
                <a:solidFill>
                  <a:srgbClr val="7030A0"/>
                </a:solidFill>
              </a:rPr>
              <a:t> : </a:t>
            </a:r>
            <a:r>
              <a:rPr lang="en-US" dirty="0"/>
              <a:t>Mapping shows only one of a number of landmarks in a given city.</a:t>
            </a:r>
          </a:p>
          <a:p>
            <a:pPr marL="0" indent="0">
              <a:buNone/>
            </a:pPr>
            <a:r>
              <a:rPr lang="en-US" i="1" dirty="0">
                <a:solidFill>
                  <a:srgbClr val="C00000"/>
                </a:solidFill>
              </a:rPr>
              <a:t>Action : </a:t>
            </a:r>
            <a:r>
              <a:rPr lang="en-US" dirty="0"/>
              <a:t>None for now – we will address this again in diving on results.</a:t>
            </a:r>
          </a:p>
          <a:p>
            <a:pPr marL="0" indent="0">
              <a:buNone/>
            </a:pPr>
            <a:endParaRPr lang="en-US" dirty="0"/>
          </a:p>
        </p:txBody>
      </p:sp>
      <p:pic>
        <p:nvPicPr>
          <p:cNvPr id="5" name="Graphic 4" descr="Bank">
            <a:extLst>
              <a:ext uri="{FF2B5EF4-FFF2-40B4-BE49-F238E27FC236}">
                <a16:creationId xmlns:a16="http://schemas.microsoft.com/office/drawing/2014/main" id="{45DFBDEA-7D5E-064D-99E5-8FAA99E2E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098880"/>
            <a:ext cx="1406007" cy="1406007"/>
          </a:xfrm>
          <a:prstGeom prst="rect">
            <a:avLst/>
          </a:prstGeom>
        </p:spPr>
      </p:pic>
      <p:pic>
        <p:nvPicPr>
          <p:cNvPr id="8" name="Graphic 7" descr="Lightbulb">
            <a:extLst>
              <a:ext uri="{FF2B5EF4-FFF2-40B4-BE49-F238E27FC236}">
                <a16:creationId xmlns:a16="http://schemas.microsoft.com/office/drawing/2014/main" id="{0263E891-DC03-FD44-92B6-4E2EC27FD1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4324888"/>
            <a:ext cx="457201" cy="457201"/>
          </a:xfrm>
          <a:prstGeom prst="rect">
            <a:avLst/>
          </a:prstGeom>
        </p:spPr>
      </p:pic>
      <p:pic>
        <p:nvPicPr>
          <p:cNvPr id="11" name="Graphic 10" descr="Run">
            <a:extLst>
              <a:ext uri="{FF2B5EF4-FFF2-40B4-BE49-F238E27FC236}">
                <a16:creationId xmlns:a16="http://schemas.microsoft.com/office/drawing/2014/main" id="{A40EC307-4D0E-A34E-8B6F-3B1B26F33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4980248"/>
            <a:ext cx="457200" cy="457200"/>
          </a:xfrm>
          <a:prstGeom prst="rect">
            <a:avLst/>
          </a:prstGeom>
        </p:spPr>
      </p:pic>
    </p:spTree>
    <p:extLst>
      <p:ext uri="{BB962C8B-B14F-4D97-AF65-F5344CB8AC3E}">
        <p14:creationId xmlns:p14="http://schemas.microsoft.com/office/powerpoint/2010/main" val="142989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fontScale="90000"/>
          </a:bodyPr>
          <a:lstStyle/>
          <a:p>
            <a:pPr algn="ctr"/>
            <a:r>
              <a:rPr lang="en-US" dirty="0"/>
              <a:t>Data Exploration</a:t>
            </a:r>
            <a:br>
              <a:rPr lang="en-US" dirty="0"/>
            </a:br>
            <a:br>
              <a:rPr lang="en-US" dirty="0"/>
            </a:br>
            <a:r>
              <a:rPr lang="en-US" i="1" dirty="0">
                <a:solidFill>
                  <a:schemeClr val="accent1">
                    <a:lumMod val="20000"/>
                    <a:lumOff val="80000"/>
                  </a:schemeClr>
                </a:solidFill>
              </a:rPr>
              <a:t>Determining likelihood of restaurant success</a:t>
            </a:r>
            <a:br>
              <a:rPr lang="en-US" i="1" dirty="0"/>
            </a:br>
            <a:br>
              <a:rPr lang="en-US" dirty="0"/>
            </a:br>
            <a:br>
              <a:rPr lang="en-US" dirty="0"/>
            </a:br>
            <a:endParaRPr lang="en-US" dirty="0"/>
          </a:p>
        </p:txBody>
      </p:sp>
      <p:sp>
        <p:nvSpPr>
          <p:cNvPr id="9" name="Content Placeholder 8">
            <a:extLst>
              <a:ext uri="{FF2B5EF4-FFF2-40B4-BE49-F238E27FC236}">
                <a16:creationId xmlns:a16="http://schemas.microsoft.com/office/drawing/2014/main" id="{C3D1F672-9383-864F-A766-6FF8179896B4}"/>
              </a:ext>
            </a:extLst>
          </p:cNvPr>
          <p:cNvSpPr>
            <a:spLocks noGrp="1"/>
          </p:cNvSpPr>
          <p:nvPr>
            <p:ph idx="1"/>
          </p:nvPr>
        </p:nvSpPr>
        <p:spPr/>
        <p:txBody>
          <a:bodyPr>
            <a:normAutofit/>
          </a:bodyPr>
          <a:lstStyle/>
          <a:p>
            <a:pPr marL="0" indent="0">
              <a:buNone/>
            </a:pPr>
            <a:r>
              <a:rPr lang="en-US" dirty="0"/>
              <a:t>As an initial goal it was proposed that the best generic indicator for success of any service (but especially restaurants !) in the area of a given European Landmark, would be the success of </a:t>
            </a:r>
            <a:r>
              <a:rPr lang="en-US" i="1" dirty="0"/>
              <a:t>current restaurants</a:t>
            </a:r>
            <a:r>
              <a:rPr lang="en-US" dirty="0"/>
              <a:t> already in this area.</a:t>
            </a:r>
          </a:p>
          <a:p>
            <a:pPr marL="0" indent="0">
              <a:buNone/>
            </a:pPr>
            <a:r>
              <a:rPr lang="en-US" dirty="0"/>
              <a:t>This lead to a few questions – </a:t>
            </a:r>
          </a:p>
          <a:p>
            <a:pPr marL="845820" lvl="1" indent="-342900">
              <a:buFont typeface="+mj-lt"/>
              <a:buAutoNum type="arabicPeriod"/>
            </a:pPr>
            <a:r>
              <a:rPr lang="en-US" dirty="0"/>
              <a:t>Which restaurants do we use to </a:t>
            </a:r>
            <a:r>
              <a:rPr lang="en-US" dirty="0" err="1"/>
              <a:t>analyse</a:t>
            </a:r>
            <a:r>
              <a:rPr lang="en-US" dirty="0"/>
              <a:t> ?</a:t>
            </a:r>
          </a:p>
          <a:p>
            <a:pPr marL="845820" lvl="1" indent="-342900">
              <a:buFont typeface="+mj-lt"/>
              <a:buAutoNum type="arabicPeriod"/>
            </a:pPr>
            <a:r>
              <a:rPr lang="en-US" dirty="0"/>
              <a:t>What specific information do we use ?</a:t>
            </a:r>
          </a:p>
          <a:p>
            <a:pPr marL="0" indent="0">
              <a:buNone/>
            </a:pPr>
            <a:r>
              <a:rPr lang="en-US" dirty="0"/>
              <a:t>In order to answer these, we proposed –</a:t>
            </a:r>
          </a:p>
          <a:p>
            <a:pPr marL="845820" lvl="1" indent="-342900">
              <a:buFont typeface="+mj-lt"/>
              <a:buAutoNum type="arabicPeriod"/>
            </a:pPr>
            <a:r>
              <a:rPr lang="en-US" dirty="0"/>
              <a:t>The restaurants chosen should be those ‘near’ to the landmark. We </a:t>
            </a:r>
            <a:r>
              <a:rPr lang="en-US" dirty="0" err="1"/>
              <a:t>defiend</a:t>
            </a:r>
            <a:r>
              <a:rPr lang="en-US" dirty="0"/>
              <a:t> ‘near as roughly half the distance between our two closest landmarks : Big Ben and Buckingham palace -500m approx.</a:t>
            </a:r>
          </a:p>
          <a:p>
            <a:pPr marL="845820" lvl="1" indent="-342900">
              <a:buFont typeface="+mj-lt"/>
              <a:buAutoNum type="arabicPeriod"/>
            </a:pPr>
            <a:r>
              <a:rPr lang="en-US" dirty="0"/>
              <a:t>We needed first to see what information was available . . .</a:t>
            </a:r>
          </a:p>
        </p:txBody>
      </p:sp>
      <p:pic>
        <p:nvPicPr>
          <p:cNvPr id="10" name="Graphic 9" descr="Fork and knife">
            <a:extLst>
              <a:ext uri="{FF2B5EF4-FFF2-40B4-BE49-F238E27FC236}">
                <a16:creationId xmlns:a16="http://schemas.microsoft.com/office/drawing/2014/main" id="{E68A89AD-9505-B84B-A4BF-7A0BD4EF3B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292" y="4343397"/>
            <a:ext cx="1210735" cy="1210735"/>
          </a:xfrm>
          <a:prstGeom prst="rect">
            <a:avLst/>
          </a:prstGeom>
        </p:spPr>
      </p:pic>
    </p:spTree>
    <p:extLst>
      <p:ext uri="{BB962C8B-B14F-4D97-AF65-F5344CB8AC3E}">
        <p14:creationId xmlns:p14="http://schemas.microsoft.com/office/powerpoint/2010/main" val="148177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normAutofit fontScale="90000"/>
          </a:bodyPr>
          <a:lstStyle/>
          <a:p>
            <a:pPr algn="ctr"/>
            <a:r>
              <a:rPr lang="en-US" dirty="0"/>
              <a:t>Data Exploration</a:t>
            </a:r>
            <a:br>
              <a:rPr lang="en-US" dirty="0"/>
            </a:br>
            <a:br>
              <a:rPr lang="en-US" dirty="0"/>
            </a:br>
            <a:r>
              <a:rPr lang="en-US" i="1" dirty="0">
                <a:solidFill>
                  <a:schemeClr val="accent1">
                    <a:lumMod val="20000"/>
                    <a:lumOff val="80000"/>
                  </a:schemeClr>
                </a:solidFill>
              </a:rPr>
              <a:t>Determining likelihood of restaurant success</a:t>
            </a:r>
            <a:br>
              <a:rPr lang="en-US" i="1"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3657602" y="864108"/>
            <a:ext cx="4097866" cy="5120640"/>
          </a:xfrm>
          <a:ln>
            <a:noFill/>
          </a:ln>
        </p:spPr>
        <p:txBody>
          <a:bodyPr>
            <a:normAutofit lnSpcReduction="10000"/>
          </a:bodyPr>
          <a:lstStyle/>
          <a:p>
            <a:pPr marL="0" indent="0">
              <a:buNone/>
            </a:pPr>
            <a:r>
              <a:rPr lang="en-US" dirty="0"/>
              <a:t>The </a:t>
            </a:r>
            <a:r>
              <a:rPr lang="en-US" b="1" dirty="0" err="1"/>
              <a:t>FourSquare</a:t>
            </a:r>
            <a:r>
              <a:rPr lang="en-US" b="1" dirty="0"/>
              <a:t> API </a:t>
            </a:r>
            <a:r>
              <a:rPr lang="en-US" dirty="0"/>
              <a:t>for </a:t>
            </a:r>
            <a:r>
              <a:rPr lang="en-US" dirty="0">
                <a:solidFill>
                  <a:srgbClr val="0070C0"/>
                </a:solidFill>
              </a:rPr>
              <a:t>/explore </a:t>
            </a:r>
            <a:r>
              <a:rPr lang="en-US" dirty="0"/>
              <a:t>gave us restaurants but analysis provided only basic indicators, so the </a:t>
            </a:r>
            <a:r>
              <a:rPr lang="en-US" dirty="0">
                <a:solidFill>
                  <a:srgbClr val="0070C0"/>
                </a:solidFill>
              </a:rPr>
              <a:t>/venue </a:t>
            </a:r>
            <a:r>
              <a:rPr lang="en-US" dirty="0"/>
              <a:t>API response for multiple </a:t>
            </a:r>
            <a:r>
              <a:rPr lang="en-US" dirty="0" err="1"/>
              <a:t>retaurants</a:t>
            </a:r>
            <a:r>
              <a:rPr lang="en-US" dirty="0"/>
              <a:t> was reviewed to see what was consistently available</a:t>
            </a:r>
          </a:p>
          <a:p>
            <a:pPr marL="0" indent="0">
              <a:buNone/>
            </a:pPr>
            <a:r>
              <a:rPr lang="en-US" dirty="0"/>
              <a:t>This lead to the choice of </a:t>
            </a:r>
          </a:p>
          <a:p>
            <a:pPr marL="457200" indent="-457200">
              <a:buFont typeface="+mj-lt"/>
              <a:buAutoNum type="arabicPeriod"/>
            </a:pPr>
            <a:r>
              <a:rPr lang="en-US" i="1" dirty="0"/>
              <a:t>Price tier</a:t>
            </a:r>
            <a:r>
              <a:rPr lang="en-US" dirty="0"/>
              <a:t> – as an indicator of potential income</a:t>
            </a:r>
            <a:endParaRPr lang="en-US" i="1" dirty="0"/>
          </a:p>
          <a:p>
            <a:pPr marL="457200" indent="-457200">
              <a:buFont typeface="+mj-lt"/>
              <a:buAutoNum type="arabicPeriod"/>
            </a:pPr>
            <a:r>
              <a:rPr lang="en-US" i="1" dirty="0"/>
              <a:t>Rating – </a:t>
            </a:r>
            <a:r>
              <a:rPr lang="en-US" dirty="0"/>
              <a:t>as an indicator od demand and appreciation</a:t>
            </a:r>
          </a:p>
          <a:p>
            <a:pPr marL="0" indent="0">
              <a:buNone/>
            </a:pPr>
            <a:r>
              <a:rPr lang="en-US" i="1" dirty="0">
                <a:solidFill>
                  <a:srgbClr val="7030A0"/>
                </a:solidFill>
              </a:rPr>
              <a:t>Discovery</a:t>
            </a:r>
            <a:r>
              <a:rPr lang="en-US" dirty="0">
                <a:solidFill>
                  <a:srgbClr val="7030A0"/>
                </a:solidFill>
              </a:rPr>
              <a:t> : </a:t>
            </a:r>
            <a:r>
              <a:rPr lang="en-US" dirty="0"/>
              <a:t>The </a:t>
            </a:r>
            <a:r>
              <a:rPr lang="en-US" dirty="0">
                <a:solidFill>
                  <a:srgbClr val="0070C0"/>
                </a:solidFill>
              </a:rPr>
              <a:t>/venue </a:t>
            </a:r>
            <a:r>
              <a:rPr lang="en-US" dirty="0"/>
              <a:t>API was a premium API (only 50 calls per day!)</a:t>
            </a:r>
          </a:p>
          <a:p>
            <a:pPr marL="0" indent="0">
              <a:buNone/>
            </a:pPr>
            <a:r>
              <a:rPr lang="en-US" i="1" dirty="0">
                <a:solidFill>
                  <a:srgbClr val="C00000"/>
                </a:solidFill>
              </a:rPr>
              <a:t>Action : </a:t>
            </a:r>
            <a:r>
              <a:rPr lang="en-US" dirty="0"/>
              <a:t>A </a:t>
            </a:r>
            <a:r>
              <a:rPr lang="en-US" b="1" dirty="0"/>
              <a:t>Caching</a:t>
            </a:r>
            <a:r>
              <a:rPr lang="en-US" dirty="0"/>
              <a:t> mechanism was created to prevent repeat querying any API, building up data over time.</a:t>
            </a:r>
          </a:p>
        </p:txBody>
      </p:sp>
      <p:sp>
        <p:nvSpPr>
          <p:cNvPr id="7" name="TextBox 6">
            <a:extLst>
              <a:ext uri="{FF2B5EF4-FFF2-40B4-BE49-F238E27FC236}">
                <a16:creationId xmlns:a16="http://schemas.microsoft.com/office/drawing/2014/main" id="{EE8CFAEA-B0C5-7643-AE75-3F56A07B5DC6}"/>
              </a:ext>
            </a:extLst>
          </p:cNvPr>
          <p:cNvSpPr txBox="1"/>
          <p:nvPr/>
        </p:nvSpPr>
        <p:spPr>
          <a:xfrm>
            <a:off x="7687734" y="1473196"/>
            <a:ext cx="4097866" cy="3693319"/>
          </a:xfrm>
          <a:prstGeom prst="rect">
            <a:avLst/>
          </a:prstGeom>
          <a:solidFill>
            <a:schemeClr val="bg2">
              <a:lumMod val="20000"/>
              <a:lumOff val="80000"/>
            </a:schemeClr>
          </a:solidFill>
        </p:spPr>
        <p:txBody>
          <a:bodyPr wrap="square" rtlCol="0">
            <a:spAutoFit/>
          </a:bodyPr>
          <a:lstStyle/>
          <a:p>
            <a:r>
              <a:rPr lang="en-US" dirty="0">
                <a:latin typeface="Courier" pitchFamily="2" charset="0"/>
              </a:rPr>
              <a:t>{</a:t>
            </a:r>
          </a:p>
          <a:p>
            <a:r>
              <a:rPr lang="en-US" dirty="0">
                <a:latin typeface="Courier" pitchFamily="2" charset="0"/>
              </a:rPr>
              <a:t>  . . .</a:t>
            </a:r>
          </a:p>
          <a:p>
            <a:r>
              <a:rPr lang="en-US" dirty="0">
                <a:latin typeface="Courier" pitchFamily="2" charset="0"/>
              </a:rPr>
              <a:t>  "venue": {</a:t>
            </a:r>
          </a:p>
          <a:p>
            <a:r>
              <a:rPr lang="en-US" dirty="0">
                <a:latin typeface="Courier" pitchFamily="2" charset="0"/>
              </a:rPr>
              <a:t>    "price":  {</a:t>
            </a:r>
          </a:p>
          <a:p>
            <a:r>
              <a:rPr lang="en-US" dirty="0">
                <a:latin typeface="Courier" pitchFamily="2" charset="0"/>
              </a:rPr>
              <a:t>      </a:t>
            </a:r>
            <a:r>
              <a:rPr lang="en-US" dirty="0">
                <a:solidFill>
                  <a:srgbClr val="C00000"/>
                </a:solidFill>
                <a:latin typeface="Courier" pitchFamily="2" charset="0"/>
              </a:rPr>
              <a:t>"tier": 2,</a:t>
            </a:r>
          </a:p>
          <a:p>
            <a:r>
              <a:rPr lang="en-US" dirty="0">
                <a:latin typeface="Courier" pitchFamily="2" charset="0"/>
              </a:rPr>
              <a:t>      "message": "Moderate",</a:t>
            </a:r>
          </a:p>
          <a:p>
            <a:r>
              <a:rPr lang="en-US" dirty="0">
                <a:latin typeface="Courier" pitchFamily="2" charset="0"/>
              </a:rPr>
              <a:t>      "currency": "\u20ac"</a:t>
            </a:r>
          </a:p>
          <a:p>
            <a:r>
              <a:rPr lang="en-US" dirty="0">
                <a:latin typeface="Courier" pitchFamily="2" charset="0"/>
              </a:rPr>
              <a:t>    },</a:t>
            </a:r>
          </a:p>
          <a:p>
            <a:r>
              <a:rPr lang="en-US" dirty="0">
                <a:latin typeface="Courier" pitchFamily="2" charset="0"/>
              </a:rPr>
              <a:t>    . . .</a:t>
            </a:r>
          </a:p>
          <a:p>
            <a:r>
              <a:rPr lang="en-US" dirty="0">
                <a:solidFill>
                  <a:srgbClr val="0070C0"/>
                </a:solidFill>
                <a:latin typeface="Courier" pitchFamily="2" charset="0"/>
              </a:rPr>
              <a:t>    </a:t>
            </a:r>
            <a:r>
              <a:rPr lang="en-US" dirty="0">
                <a:solidFill>
                  <a:srgbClr val="C00000"/>
                </a:solidFill>
                <a:latin typeface="Courier" pitchFamily="2" charset="0"/>
              </a:rPr>
              <a:t>"rating": 8.1,</a:t>
            </a:r>
          </a:p>
          <a:p>
            <a:r>
              <a:rPr lang="en-US" dirty="0">
                <a:latin typeface="Courier" pitchFamily="2" charset="0"/>
              </a:rPr>
              <a:t>  },</a:t>
            </a:r>
          </a:p>
          <a:p>
            <a:r>
              <a:rPr lang="en-US" dirty="0">
                <a:latin typeface="Courier" pitchFamily="2" charset="0"/>
              </a:rPr>
              <a:t>  . . .</a:t>
            </a:r>
          </a:p>
          <a:p>
            <a:r>
              <a:rPr lang="en-US" dirty="0">
                <a:latin typeface="Courier" pitchFamily="2" charset="0"/>
              </a:rPr>
              <a:t>}</a:t>
            </a:r>
            <a:endParaRPr lang="en-US" dirty="0"/>
          </a:p>
        </p:txBody>
      </p:sp>
      <p:pic>
        <p:nvPicPr>
          <p:cNvPr id="8" name="Graphic 7" descr="Lightbulb">
            <a:extLst>
              <a:ext uri="{FF2B5EF4-FFF2-40B4-BE49-F238E27FC236}">
                <a16:creationId xmlns:a16="http://schemas.microsoft.com/office/drawing/2014/main" id="{17EFA629-7557-9044-BE55-6E0D92FA33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4872" y="4240218"/>
            <a:ext cx="457201" cy="457201"/>
          </a:xfrm>
          <a:prstGeom prst="rect">
            <a:avLst/>
          </a:prstGeom>
        </p:spPr>
      </p:pic>
      <p:pic>
        <p:nvPicPr>
          <p:cNvPr id="5" name="Graphic 4" descr="Run">
            <a:extLst>
              <a:ext uri="{FF2B5EF4-FFF2-40B4-BE49-F238E27FC236}">
                <a16:creationId xmlns:a16="http://schemas.microsoft.com/office/drawing/2014/main" id="{ED984450-54BB-3343-864F-80AE18FBB2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2263" y="4844779"/>
            <a:ext cx="457200" cy="457200"/>
          </a:xfrm>
          <a:prstGeom prst="rect">
            <a:avLst/>
          </a:prstGeom>
        </p:spPr>
      </p:pic>
      <p:pic>
        <p:nvPicPr>
          <p:cNvPr id="11" name="Graphic 10" descr="Fork and knife">
            <a:extLst>
              <a:ext uri="{FF2B5EF4-FFF2-40B4-BE49-F238E27FC236}">
                <a16:creationId xmlns:a16="http://schemas.microsoft.com/office/drawing/2014/main" id="{F15316AA-ED88-9F46-AD39-76132F2F38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292" y="4343398"/>
            <a:ext cx="1210735" cy="1210735"/>
          </a:xfrm>
          <a:prstGeom prst="rect">
            <a:avLst/>
          </a:prstGeom>
        </p:spPr>
      </p:pic>
    </p:spTree>
    <p:extLst>
      <p:ext uri="{BB962C8B-B14F-4D97-AF65-F5344CB8AC3E}">
        <p14:creationId xmlns:p14="http://schemas.microsoft.com/office/powerpoint/2010/main" val="178332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Data Exploration</a:t>
            </a:r>
            <a:br>
              <a:rPr lang="en-US" dirty="0"/>
            </a:br>
            <a:br>
              <a:rPr lang="en-US" dirty="0"/>
            </a:br>
            <a:r>
              <a:rPr lang="en-US" i="1" dirty="0">
                <a:solidFill>
                  <a:schemeClr val="accent1">
                    <a:lumMod val="20000"/>
                    <a:lumOff val="80000"/>
                  </a:schemeClr>
                </a:solidFill>
              </a:rPr>
              <a:t>City Economic Indicators</a:t>
            </a:r>
            <a:br>
              <a:rPr lang="en-US" i="1" dirty="0"/>
            </a:br>
            <a:br>
              <a:rPr lang="en-US" dirty="0"/>
            </a:b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Considerable time was spent on http://</a:t>
            </a:r>
            <a:r>
              <a:rPr lang="en-US" dirty="0" err="1"/>
              <a:t>data.europa.eu</a:t>
            </a:r>
            <a:r>
              <a:rPr lang="en-US" dirty="0"/>
              <a:t> in order to garner relevant open data.</a:t>
            </a:r>
          </a:p>
          <a:p>
            <a:pPr marL="0" indent="0">
              <a:buNone/>
            </a:pPr>
            <a:r>
              <a:rPr lang="en-US" dirty="0"/>
              <a:t>However the data appears to be an aggregation of open data from participant members, and although it has the advantage of time series data that could be used to show progression, it was too sparse for our purposes.</a:t>
            </a:r>
          </a:p>
          <a:p>
            <a:pPr marL="0" indent="0">
              <a:buNone/>
            </a:pPr>
            <a:r>
              <a:rPr lang="en-US" i="1" dirty="0">
                <a:solidFill>
                  <a:srgbClr val="7030A0"/>
                </a:solidFill>
              </a:rPr>
              <a:t>Discovery</a:t>
            </a:r>
            <a:r>
              <a:rPr lang="en-US" dirty="0">
                <a:solidFill>
                  <a:srgbClr val="7030A0"/>
                </a:solidFill>
              </a:rPr>
              <a:t> : </a:t>
            </a:r>
            <a:r>
              <a:rPr lang="en-US" dirty="0"/>
              <a:t>The open data is too sparse</a:t>
            </a:r>
          </a:p>
          <a:p>
            <a:pPr marL="0" indent="0">
              <a:buNone/>
            </a:pPr>
            <a:r>
              <a:rPr lang="en-US" i="1" dirty="0">
                <a:solidFill>
                  <a:srgbClr val="C00000"/>
                </a:solidFill>
              </a:rPr>
              <a:t>Action : </a:t>
            </a:r>
            <a:r>
              <a:rPr lang="en-US" dirty="0"/>
              <a:t>Look elsewhere !</a:t>
            </a:r>
          </a:p>
          <a:p>
            <a:endParaRPr lang="en-US" dirty="0"/>
          </a:p>
          <a:p>
            <a:endParaRPr lang="en-US" dirty="0"/>
          </a:p>
        </p:txBody>
      </p:sp>
      <p:pic>
        <p:nvPicPr>
          <p:cNvPr id="8" name="Graphic 7" descr="City">
            <a:extLst>
              <a:ext uri="{FF2B5EF4-FFF2-40B4-BE49-F238E27FC236}">
                <a16:creationId xmlns:a16="http://schemas.microsoft.com/office/drawing/2014/main" id="{6FEB0DCB-92BD-0440-986C-F94E98714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24742"/>
            <a:ext cx="1643073" cy="1643073"/>
          </a:xfrm>
          <a:prstGeom prst="rect">
            <a:avLst/>
          </a:prstGeom>
        </p:spPr>
      </p:pic>
      <p:pic>
        <p:nvPicPr>
          <p:cNvPr id="9" name="Graphic 8" descr="Lightbulb">
            <a:extLst>
              <a:ext uri="{FF2B5EF4-FFF2-40B4-BE49-F238E27FC236}">
                <a16:creationId xmlns:a16="http://schemas.microsoft.com/office/drawing/2014/main" id="{4338855E-3A84-B84C-AF79-1E30A39F1D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3512085"/>
            <a:ext cx="457201" cy="457201"/>
          </a:xfrm>
          <a:prstGeom prst="rect">
            <a:avLst/>
          </a:prstGeom>
        </p:spPr>
      </p:pic>
      <p:pic>
        <p:nvPicPr>
          <p:cNvPr id="10" name="Graphic 9" descr="Run">
            <a:extLst>
              <a:ext uri="{FF2B5EF4-FFF2-40B4-BE49-F238E27FC236}">
                <a16:creationId xmlns:a16="http://schemas.microsoft.com/office/drawing/2014/main" id="{133E3DAC-56E4-DC40-B927-D45DE0E10B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3981182"/>
            <a:ext cx="457200" cy="457200"/>
          </a:xfrm>
          <a:prstGeom prst="rect">
            <a:avLst/>
          </a:prstGeom>
        </p:spPr>
      </p:pic>
    </p:spTree>
    <p:extLst>
      <p:ext uri="{BB962C8B-B14F-4D97-AF65-F5344CB8AC3E}">
        <p14:creationId xmlns:p14="http://schemas.microsoft.com/office/powerpoint/2010/main" val="2044632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Data Exploration</a:t>
            </a:r>
            <a:br>
              <a:rPr lang="en-US" dirty="0"/>
            </a:br>
            <a:br>
              <a:rPr lang="en-US" dirty="0"/>
            </a:br>
            <a:r>
              <a:rPr lang="en-US" i="1" dirty="0">
                <a:solidFill>
                  <a:schemeClr val="accent1">
                    <a:lumMod val="20000"/>
                    <a:lumOff val="80000"/>
                  </a:schemeClr>
                </a:solidFill>
              </a:rPr>
              <a:t>City Economic Indicators</a:t>
            </a:r>
            <a:br>
              <a:rPr lang="en-US" i="1" dirty="0"/>
            </a:br>
            <a:br>
              <a:rPr lang="en-US" dirty="0"/>
            </a:b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a:xfrm>
            <a:off x="3852605" y="728133"/>
            <a:ext cx="7315200" cy="5489759"/>
          </a:xfrm>
        </p:spPr>
        <p:txBody>
          <a:bodyPr>
            <a:normAutofit fontScale="92500" lnSpcReduction="10000"/>
          </a:bodyPr>
          <a:lstStyle/>
          <a:p>
            <a:pPr marL="0" indent="0">
              <a:buNone/>
            </a:pPr>
            <a:r>
              <a:rPr lang="en-US" dirty="0"/>
              <a:t>Reviewing multiple sites </a:t>
            </a:r>
            <a:r>
              <a:rPr lang="en-US" dirty="0" err="1"/>
              <a:t>Numbeo</a:t>
            </a:r>
            <a:r>
              <a:rPr lang="en-US" dirty="0"/>
              <a:t> appeared a likely target. They offer free data via a browser, but charge for their API.</a:t>
            </a:r>
          </a:p>
          <a:p>
            <a:pPr marL="0" indent="0">
              <a:buNone/>
            </a:pPr>
            <a:r>
              <a:rPr lang="en-US" dirty="0"/>
              <a:t>As the data can easily be converted to .csv using a browser, this was done and the results stored for use (rather than being dynamically retrieved). </a:t>
            </a: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endParaRPr lang="en-US" i="1" dirty="0">
              <a:solidFill>
                <a:srgbClr val="7030A0"/>
              </a:solidFill>
            </a:endParaRPr>
          </a:p>
          <a:p>
            <a:pPr marL="0" indent="0">
              <a:buNone/>
            </a:pPr>
            <a:r>
              <a:rPr lang="en-US" i="1" dirty="0">
                <a:solidFill>
                  <a:srgbClr val="7030A0"/>
                </a:solidFill>
              </a:rPr>
              <a:t>Discovery</a:t>
            </a:r>
            <a:r>
              <a:rPr lang="en-US" dirty="0">
                <a:solidFill>
                  <a:srgbClr val="7030A0"/>
                </a:solidFill>
              </a:rPr>
              <a:t> : </a:t>
            </a:r>
            <a:r>
              <a:rPr lang="en-US" dirty="0"/>
              <a:t>The data set used did not include statistics for the cities of some of the landmarks being used (e.g. Bilbao).</a:t>
            </a:r>
          </a:p>
          <a:p>
            <a:pPr marL="0" indent="0">
              <a:buNone/>
            </a:pPr>
            <a:r>
              <a:rPr lang="en-US" i="1" dirty="0">
                <a:solidFill>
                  <a:srgbClr val="C00000"/>
                </a:solidFill>
              </a:rPr>
              <a:t>Action : </a:t>
            </a:r>
            <a:r>
              <a:rPr lang="en-US" dirty="0"/>
              <a:t>As the landmarks in question were few, code was added to remove landmarks for those cities for which we didn’t have economic statistics.</a:t>
            </a:r>
          </a:p>
        </p:txBody>
      </p:sp>
      <p:pic>
        <p:nvPicPr>
          <p:cNvPr id="8" name="Graphic 7" descr="City">
            <a:extLst>
              <a:ext uri="{FF2B5EF4-FFF2-40B4-BE49-F238E27FC236}">
                <a16:creationId xmlns:a16="http://schemas.microsoft.com/office/drawing/2014/main" id="{6FEB0DCB-92BD-0440-986C-F94E98714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24742"/>
            <a:ext cx="1643073" cy="1643073"/>
          </a:xfrm>
          <a:prstGeom prst="rect">
            <a:avLst/>
          </a:prstGeom>
        </p:spPr>
      </p:pic>
      <p:pic>
        <p:nvPicPr>
          <p:cNvPr id="9" name="Graphic 8" descr="Lightbulb">
            <a:extLst>
              <a:ext uri="{FF2B5EF4-FFF2-40B4-BE49-F238E27FC236}">
                <a16:creationId xmlns:a16="http://schemas.microsoft.com/office/drawing/2014/main" id="{4338855E-3A84-B84C-AF79-1E30A39F1D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0338" y="4595816"/>
            <a:ext cx="457201" cy="457201"/>
          </a:xfrm>
          <a:prstGeom prst="rect">
            <a:avLst/>
          </a:prstGeom>
        </p:spPr>
      </p:pic>
      <p:pic>
        <p:nvPicPr>
          <p:cNvPr id="10" name="Graphic 9" descr="Run">
            <a:extLst>
              <a:ext uri="{FF2B5EF4-FFF2-40B4-BE49-F238E27FC236}">
                <a16:creationId xmlns:a16="http://schemas.microsoft.com/office/drawing/2014/main" id="{133E3DAC-56E4-DC40-B927-D45DE0E10B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7729" y="5166511"/>
            <a:ext cx="457200" cy="457200"/>
          </a:xfrm>
          <a:prstGeom prst="rect">
            <a:avLst/>
          </a:prstGeom>
        </p:spPr>
      </p:pic>
      <p:pic>
        <p:nvPicPr>
          <p:cNvPr id="11" name="Picture 10">
            <a:extLst>
              <a:ext uri="{FF2B5EF4-FFF2-40B4-BE49-F238E27FC236}">
                <a16:creationId xmlns:a16="http://schemas.microsoft.com/office/drawing/2014/main" id="{2285645E-F699-AF4F-A37C-32A367D6007F}"/>
              </a:ext>
            </a:extLst>
          </p:cNvPr>
          <p:cNvPicPr>
            <a:picLocks noChangeAspect="1"/>
          </p:cNvPicPr>
          <p:nvPr/>
        </p:nvPicPr>
        <p:blipFill>
          <a:blip r:embed="rId8"/>
          <a:stretch>
            <a:fillRect/>
          </a:stretch>
        </p:blipFill>
        <p:spPr>
          <a:xfrm>
            <a:off x="5241948" y="2019828"/>
            <a:ext cx="5028657" cy="2575988"/>
          </a:xfrm>
          <a:prstGeom prst="rect">
            <a:avLst/>
          </a:prstGeom>
        </p:spPr>
      </p:pic>
    </p:spTree>
    <p:extLst>
      <p:ext uri="{BB962C8B-B14F-4D97-AF65-F5344CB8AC3E}">
        <p14:creationId xmlns:p14="http://schemas.microsoft.com/office/powerpoint/2010/main" val="190886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Landmark details</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fontScale="92500" lnSpcReduction="20000"/>
          </a:bodyPr>
          <a:lstStyle/>
          <a:p>
            <a:pPr marL="0" indent="0">
              <a:buNone/>
            </a:pPr>
            <a:r>
              <a:rPr lang="en-US" dirty="0"/>
              <a:t>To validate the averaging of rating and price information we view the results of the average of a number of cities prior to grouping</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r>
              <a:rPr lang="en-US" dirty="0"/>
              <a:t>The prices reflected the fact that there are a limited number of tiers</a:t>
            </a:r>
          </a:p>
          <a:p>
            <a:r>
              <a:rPr lang="en-US" dirty="0"/>
              <a:t>The ratings likewise reflect that ratings are predominantly above 8 (which will cause a normalization requirement later)</a:t>
            </a:r>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pic>
        <p:nvPicPr>
          <p:cNvPr id="7" name="Picture 6">
            <a:extLst>
              <a:ext uri="{FF2B5EF4-FFF2-40B4-BE49-F238E27FC236}">
                <a16:creationId xmlns:a16="http://schemas.microsoft.com/office/drawing/2014/main" id="{67C97F71-6EC7-F145-90A4-B4A5CF81143B}"/>
              </a:ext>
            </a:extLst>
          </p:cNvPr>
          <p:cNvPicPr>
            <a:picLocks noChangeAspect="1"/>
          </p:cNvPicPr>
          <p:nvPr/>
        </p:nvPicPr>
        <p:blipFill>
          <a:blip r:embed="rId4"/>
          <a:stretch>
            <a:fillRect/>
          </a:stretch>
        </p:blipFill>
        <p:spPr>
          <a:xfrm>
            <a:off x="4421718" y="1858096"/>
            <a:ext cx="6210300" cy="2997200"/>
          </a:xfrm>
          <a:prstGeom prst="rect">
            <a:avLst/>
          </a:prstGeom>
        </p:spPr>
      </p:pic>
      <p:sp>
        <p:nvSpPr>
          <p:cNvPr id="8" name="Frame 7">
            <a:extLst>
              <a:ext uri="{FF2B5EF4-FFF2-40B4-BE49-F238E27FC236}">
                <a16:creationId xmlns:a16="http://schemas.microsoft.com/office/drawing/2014/main" id="{12A3589E-ED7C-EF41-B619-F751BDCF3873}"/>
              </a:ext>
            </a:extLst>
          </p:cNvPr>
          <p:cNvSpPr/>
          <p:nvPr/>
        </p:nvSpPr>
        <p:spPr>
          <a:xfrm>
            <a:off x="8940799" y="1473201"/>
            <a:ext cx="1947333" cy="3572934"/>
          </a:xfrm>
          <a:prstGeom prst="fram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9503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City details</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4021668" y="3955895"/>
            <a:ext cx="7315200" cy="981625"/>
          </a:xfrm>
        </p:spPr>
        <p:txBody>
          <a:bodyPr>
            <a:normAutofit/>
          </a:bodyPr>
          <a:lstStyle/>
          <a:p>
            <a:pPr marL="0" indent="0">
              <a:buNone/>
            </a:pPr>
            <a:r>
              <a:rPr lang="en-US" dirty="0"/>
              <a:t>The conclusion was that the ‘Groceries index’ could be removed as it correlated almost perfectly with the ‘Cost of living Index’</a:t>
            </a:r>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sp>
        <p:nvSpPr>
          <p:cNvPr id="9" name="Content Placeholder 2">
            <a:extLst>
              <a:ext uri="{FF2B5EF4-FFF2-40B4-BE49-F238E27FC236}">
                <a16:creationId xmlns:a16="http://schemas.microsoft.com/office/drawing/2014/main" id="{2EE4CD6E-D247-2641-B0CC-213671EF6EE5}"/>
              </a:ext>
            </a:extLst>
          </p:cNvPr>
          <p:cNvSpPr txBox="1">
            <a:spLocks/>
          </p:cNvSpPr>
          <p:nvPr/>
        </p:nvSpPr>
        <p:spPr>
          <a:xfrm>
            <a:off x="4021668" y="1016508"/>
            <a:ext cx="7315200" cy="98162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dirty="0"/>
              <a:t>To validate the features being used for city details correlation details were generated as follows</a:t>
            </a:r>
          </a:p>
        </p:txBody>
      </p:sp>
      <p:pic>
        <p:nvPicPr>
          <p:cNvPr id="4" name="Picture 3">
            <a:extLst>
              <a:ext uri="{FF2B5EF4-FFF2-40B4-BE49-F238E27FC236}">
                <a16:creationId xmlns:a16="http://schemas.microsoft.com/office/drawing/2014/main" id="{A90223D6-3782-FE4D-8F39-D7EFCBF8531B}"/>
              </a:ext>
            </a:extLst>
          </p:cNvPr>
          <p:cNvPicPr>
            <a:picLocks noChangeAspect="1"/>
          </p:cNvPicPr>
          <p:nvPr/>
        </p:nvPicPr>
        <p:blipFill>
          <a:blip r:embed="rId4"/>
          <a:stretch>
            <a:fillRect/>
          </a:stretch>
        </p:blipFill>
        <p:spPr>
          <a:xfrm>
            <a:off x="4519083" y="2171361"/>
            <a:ext cx="6060883" cy="1469305"/>
          </a:xfrm>
          <a:prstGeom prst="rect">
            <a:avLst/>
          </a:prstGeom>
        </p:spPr>
      </p:pic>
    </p:spTree>
    <p:extLst>
      <p:ext uri="{BB962C8B-B14F-4D97-AF65-F5344CB8AC3E}">
        <p14:creationId xmlns:p14="http://schemas.microsoft.com/office/powerpoint/2010/main" val="4286517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Inferential Statistics Testing</a:t>
            </a:r>
            <a:br>
              <a:rPr lang="en-US" dirty="0"/>
            </a:br>
            <a:br>
              <a:rPr lang="en-US" dirty="0"/>
            </a:br>
            <a:r>
              <a:rPr lang="en-US" i="1" dirty="0">
                <a:solidFill>
                  <a:schemeClr val="accent1">
                    <a:lumMod val="20000"/>
                    <a:lumOff val="80000"/>
                  </a:schemeClr>
                </a:solidFill>
              </a:rPr>
              <a:t>Normalization</a:t>
            </a: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br>
              <a:rPr lang="en-US" i="1" dirty="0">
                <a:solidFill>
                  <a:schemeClr val="accent1">
                    <a:lumMod val="20000"/>
                    <a:lumOff val="80000"/>
                  </a:schemeClr>
                </a:solidFill>
              </a:rPr>
            </a:br>
            <a:endParaRPr lang="en-US" dirty="0"/>
          </a:p>
        </p:txBody>
      </p:sp>
      <p:pic>
        <p:nvPicPr>
          <p:cNvPr id="5" name="Graphic 4" descr="Downward trend">
            <a:extLst>
              <a:ext uri="{FF2B5EF4-FFF2-40B4-BE49-F238E27FC236}">
                <a16:creationId xmlns:a16="http://schemas.microsoft.com/office/drawing/2014/main" id="{6480EFE5-6613-544A-B8D4-5DD058758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532" y="4243490"/>
            <a:ext cx="1490673" cy="1490673"/>
          </a:xfrm>
          <a:prstGeom prst="rect">
            <a:avLst/>
          </a:prstGeom>
        </p:spPr>
      </p:pic>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lstStyle/>
          <a:p>
            <a:pPr marL="0" indent="0">
              <a:buNone/>
            </a:pPr>
            <a:r>
              <a:rPr lang="en-IE" dirty="0"/>
              <a:t>In order to validate the use of the differing statistics (and any potential requirement for normalization) the feature variations were calculated.</a:t>
            </a:r>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endParaRPr lang="en-IE" dirty="0"/>
          </a:p>
          <a:p>
            <a:pPr marL="0" indent="0">
              <a:buNone/>
            </a:pPr>
            <a:r>
              <a:rPr lang="en-IE" dirty="0"/>
              <a:t>Although k-Means normalises to the mean of features passed, the variations above indicate that Ratings (and to some extent Prices) will effectively be given less ‘weight’ (due to the small Variation) . </a:t>
            </a:r>
          </a:p>
          <a:p>
            <a:pPr marL="0" indent="0">
              <a:buNone/>
            </a:pPr>
            <a:r>
              <a:rPr lang="en-IE" dirty="0"/>
              <a:t>Given this we clearly need to do some normalization before clustering.</a:t>
            </a:r>
            <a:endParaRPr lang="en-US" dirty="0"/>
          </a:p>
        </p:txBody>
      </p:sp>
      <p:pic>
        <p:nvPicPr>
          <p:cNvPr id="8" name="Picture 7">
            <a:extLst>
              <a:ext uri="{FF2B5EF4-FFF2-40B4-BE49-F238E27FC236}">
                <a16:creationId xmlns:a16="http://schemas.microsoft.com/office/drawing/2014/main" id="{464C0CFF-FC8D-B64D-A919-0F35AE35F31C}"/>
              </a:ext>
            </a:extLst>
          </p:cNvPr>
          <p:cNvPicPr>
            <a:picLocks noChangeAspect="1"/>
          </p:cNvPicPr>
          <p:nvPr/>
        </p:nvPicPr>
        <p:blipFill>
          <a:blip r:embed="rId4"/>
          <a:stretch>
            <a:fillRect/>
          </a:stretch>
        </p:blipFill>
        <p:spPr>
          <a:xfrm>
            <a:off x="4832349" y="1983319"/>
            <a:ext cx="4485425" cy="2073906"/>
          </a:xfrm>
          <a:prstGeom prst="rect">
            <a:avLst/>
          </a:prstGeom>
        </p:spPr>
      </p:pic>
    </p:spTree>
    <p:extLst>
      <p:ext uri="{BB962C8B-B14F-4D97-AF65-F5344CB8AC3E}">
        <p14:creationId xmlns:p14="http://schemas.microsoft.com/office/powerpoint/2010/main" val="130142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Machine Learning</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a:xfrm>
            <a:off x="3869268" y="864108"/>
            <a:ext cx="7315200" cy="2336292"/>
          </a:xfrm>
        </p:spPr>
        <p:txBody>
          <a:bodyPr>
            <a:normAutofit/>
          </a:bodyPr>
          <a:lstStyle/>
          <a:p>
            <a:pPr marL="0" indent="0">
              <a:buNone/>
            </a:pPr>
            <a:r>
              <a:rPr lang="en-US" dirty="0"/>
              <a:t>In order to provide quick feedback a clustering algorithm was applied with and without the socio-economic information.</a:t>
            </a:r>
          </a:p>
          <a:p>
            <a:pPr marL="0" indent="0">
              <a:buNone/>
            </a:pPr>
            <a:r>
              <a:rPr lang="en-US" dirty="0"/>
              <a:t>A change in cluster based on the addition of socio-economic information is a quick indicator of landmarks for potential development.</a:t>
            </a:r>
          </a:p>
          <a:p>
            <a:pPr marL="0" indent="0">
              <a:buNone/>
            </a:pPr>
            <a:r>
              <a:rPr lang="en-US" dirty="0"/>
              <a:t>This approach would also provide for ease of visual change identification across time-series analyses in the future.</a:t>
            </a:r>
          </a:p>
        </p:txBody>
      </p:sp>
      <p:pic>
        <p:nvPicPr>
          <p:cNvPr id="6" name="Graphic 5" descr="Head with Gears">
            <a:extLst>
              <a:ext uri="{FF2B5EF4-FFF2-40B4-BE49-F238E27FC236}">
                <a16:creationId xmlns:a16="http://schemas.microsoft.com/office/drawing/2014/main" id="{AA6D6D3E-A88B-F54A-875E-280A0074B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596" y="4380035"/>
            <a:ext cx="1354128" cy="1354128"/>
          </a:xfrm>
          <a:prstGeom prst="rect">
            <a:avLst/>
          </a:prstGeom>
        </p:spPr>
      </p:pic>
      <p:pic>
        <p:nvPicPr>
          <p:cNvPr id="7" name="Picture 6">
            <a:extLst>
              <a:ext uri="{FF2B5EF4-FFF2-40B4-BE49-F238E27FC236}">
                <a16:creationId xmlns:a16="http://schemas.microsoft.com/office/drawing/2014/main" id="{336C89F7-E115-C842-9D7D-FBEA357FA5E7}"/>
              </a:ext>
            </a:extLst>
          </p:cNvPr>
          <p:cNvPicPr>
            <a:picLocks noChangeAspect="1"/>
          </p:cNvPicPr>
          <p:nvPr/>
        </p:nvPicPr>
        <p:blipFill>
          <a:blip r:embed="rId4"/>
          <a:stretch>
            <a:fillRect/>
          </a:stretch>
        </p:blipFill>
        <p:spPr>
          <a:xfrm>
            <a:off x="3431118" y="3492161"/>
            <a:ext cx="4466768" cy="2569464"/>
          </a:xfrm>
          <a:prstGeom prst="rect">
            <a:avLst/>
          </a:prstGeom>
        </p:spPr>
      </p:pic>
      <p:pic>
        <p:nvPicPr>
          <p:cNvPr id="8" name="Picture 7">
            <a:extLst>
              <a:ext uri="{FF2B5EF4-FFF2-40B4-BE49-F238E27FC236}">
                <a16:creationId xmlns:a16="http://schemas.microsoft.com/office/drawing/2014/main" id="{2C79B65D-C326-9B4B-A702-AB8DB791F974}"/>
              </a:ext>
            </a:extLst>
          </p:cNvPr>
          <p:cNvPicPr>
            <a:picLocks noChangeAspect="1"/>
          </p:cNvPicPr>
          <p:nvPr/>
        </p:nvPicPr>
        <p:blipFill>
          <a:blip r:embed="rId5"/>
          <a:stretch>
            <a:fillRect/>
          </a:stretch>
        </p:blipFill>
        <p:spPr>
          <a:xfrm>
            <a:off x="7736034" y="3492161"/>
            <a:ext cx="4455966" cy="2569464"/>
          </a:xfrm>
          <a:prstGeom prst="rect">
            <a:avLst/>
          </a:prstGeom>
        </p:spPr>
      </p:pic>
    </p:spTree>
    <p:extLst>
      <p:ext uri="{BB962C8B-B14F-4D97-AF65-F5344CB8AC3E}">
        <p14:creationId xmlns:p14="http://schemas.microsoft.com/office/powerpoint/2010/main" val="2464956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Results</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Conveying information and diving on the details.</a:t>
            </a:r>
          </a:p>
        </p:txBody>
      </p:sp>
    </p:spTree>
    <p:extLst>
      <p:ext uri="{BB962C8B-B14F-4D97-AF65-F5344CB8AC3E}">
        <p14:creationId xmlns:p14="http://schemas.microsoft.com/office/powerpoint/2010/main" val="3573560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lstStyle/>
          <a:p>
            <a:pPr marL="0" indent="0" algn="ctr">
              <a:buNone/>
            </a:pPr>
            <a:r>
              <a:rPr lang="en-US" b="1" dirty="0"/>
              <a:t>Primary Goal</a:t>
            </a:r>
          </a:p>
          <a:p>
            <a:pPr marL="0" indent="0" algn="ctr">
              <a:buNone/>
            </a:pPr>
            <a:r>
              <a:rPr lang="en-US" dirty="0"/>
              <a:t>Provide visual feedback on European landmarks clustered by both likely income (price/rating) and cost (rent, cost of living).</a:t>
            </a:r>
          </a:p>
          <a:p>
            <a:pPr marL="0" indent="0" algn="ctr">
              <a:buNone/>
            </a:pPr>
            <a:r>
              <a:rPr lang="en-US" b="1" dirty="0"/>
              <a:t>Why ?</a:t>
            </a:r>
          </a:p>
          <a:p>
            <a:pPr marL="0" indent="0" algn="ctr">
              <a:buNone/>
            </a:pPr>
            <a:r>
              <a:rPr lang="en-US" dirty="0"/>
              <a:t>Identify both clusters of  ‘likely’ and </a:t>
            </a:r>
            <a:r>
              <a:rPr lang="en-US" dirty="0" err="1"/>
              <a:t>lidentify</a:t>
            </a:r>
            <a:r>
              <a:rPr lang="en-US" dirty="0"/>
              <a:t> </a:t>
            </a:r>
            <a:r>
              <a:rPr lang="en-US" dirty="0" err="1"/>
              <a:t>andmarks</a:t>
            </a:r>
            <a:r>
              <a:rPr lang="en-US" dirty="0"/>
              <a:t> who ‘move’ clusters when socio-economic information is included (suggesting they are on the ‘tipping point’). This in turn can be used to </a:t>
            </a:r>
            <a:r>
              <a:rPr lang="en-US" dirty="0" err="1"/>
              <a:t>maximise</a:t>
            </a:r>
            <a:r>
              <a:rPr lang="en-US" dirty="0"/>
              <a:t> investment in areas in high return (high price/popularity) and low cost (low cost of living indicators).</a:t>
            </a:r>
          </a:p>
          <a:p>
            <a:pPr marL="0" indent="0" algn="ctr">
              <a:buNone/>
            </a:pPr>
            <a:r>
              <a:rPr lang="en-US" b="1" dirty="0"/>
              <a:t>How ?</a:t>
            </a:r>
          </a:p>
          <a:p>
            <a:pPr marL="0" indent="0" algn="ctr">
              <a:buNone/>
            </a:pPr>
            <a:r>
              <a:rPr lang="en-US" dirty="0"/>
              <a:t>Clustering of landmarks and identify landmarks who ‘move’ clusters when socio-economic information is included, visually comparing.</a:t>
            </a:r>
          </a:p>
        </p:txBody>
      </p:sp>
      <p:pic>
        <p:nvPicPr>
          <p:cNvPr id="5" name="Graphic 4" descr="Teacher">
            <a:extLst>
              <a:ext uri="{FF2B5EF4-FFF2-40B4-BE49-F238E27FC236}">
                <a16:creationId xmlns:a16="http://schemas.microsoft.com/office/drawing/2014/main" id="{90594D09-83F4-1646-9481-EA2933D56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266" y="4192552"/>
            <a:ext cx="1532468" cy="1532468"/>
          </a:xfrm>
          <a:prstGeom prst="rect">
            <a:avLst/>
          </a:prstGeom>
        </p:spPr>
      </p:pic>
    </p:spTree>
    <p:extLst>
      <p:ext uri="{BB962C8B-B14F-4D97-AF65-F5344CB8AC3E}">
        <p14:creationId xmlns:p14="http://schemas.microsoft.com/office/powerpoint/2010/main" val="2190903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Initial clustering</a:t>
            </a:r>
          </a:p>
        </p:txBody>
      </p:sp>
      <p:pic>
        <p:nvPicPr>
          <p:cNvPr id="11" name="Content Placeholder 10" descr="Atom">
            <a:extLst>
              <a:ext uri="{FF2B5EF4-FFF2-40B4-BE49-F238E27FC236}">
                <a16:creationId xmlns:a16="http://schemas.microsoft.com/office/drawing/2014/main" id="{A7995DA4-B8F8-9D44-BE6B-5E36CC8B80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25537" y="4270904"/>
            <a:ext cx="1211262" cy="1211262"/>
          </a:xfrm>
        </p:spPr>
      </p:pic>
      <p:pic>
        <p:nvPicPr>
          <p:cNvPr id="14" name="Picture 13">
            <a:extLst>
              <a:ext uri="{FF2B5EF4-FFF2-40B4-BE49-F238E27FC236}">
                <a16:creationId xmlns:a16="http://schemas.microsoft.com/office/drawing/2014/main" id="{B4ACC516-98D9-8147-AECF-AD6B28C91115}"/>
              </a:ext>
            </a:extLst>
          </p:cNvPr>
          <p:cNvPicPr>
            <a:picLocks noChangeAspect="1"/>
          </p:cNvPicPr>
          <p:nvPr/>
        </p:nvPicPr>
        <p:blipFill>
          <a:blip r:embed="rId4"/>
          <a:stretch>
            <a:fillRect/>
          </a:stretch>
        </p:blipFill>
        <p:spPr>
          <a:xfrm>
            <a:off x="3685117" y="758298"/>
            <a:ext cx="7920752" cy="5341403"/>
          </a:xfrm>
          <a:prstGeom prst="rect">
            <a:avLst/>
          </a:prstGeom>
        </p:spPr>
      </p:pic>
    </p:spTree>
    <p:extLst>
      <p:ext uri="{BB962C8B-B14F-4D97-AF65-F5344CB8AC3E}">
        <p14:creationId xmlns:p14="http://schemas.microsoft.com/office/powerpoint/2010/main" val="14328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The meaning of </a:t>
            </a:r>
            <a:r>
              <a:rPr lang="en-US" dirty="0" err="1"/>
              <a:t>colour</a:t>
            </a: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864109"/>
            <a:ext cx="7315200" cy="1523492"/>
          </a:xfrm>
        </p:spPr>
        <p:txBody>
          <a:bodyPr/>
          <a:lstStyle/>
          <a:p>
            <a:pPr marL="0" indent="0">
              <a:buNone/>
            </a:pPr>
            <a:r>
              <a:rPr lang="en-IE" dirty="0"/>
              <a:t>Clustering makes no judgement on the nature of the clusters, as it concentrates only on proximity. However as we want to eventually provide some qualitative feedback, it is worth analysing averages of the clusters, to see what they may imply.</a:t>
            </a:r>
          </a:p>
        </p:txBody>
      </p:sp>
      <p:pic>
        <p:nvPicPr>
          <p:cNvPr id="3" name="Picture 2">
            <a:extLst>
              <a:ext uri="{FF2B5EF4-FFF2-40B4-BE49-F238E27FC236}">
                <a16:creationId xmlns:a16="http://schemas.microsoft.com/office/drawing/2014/main" id="{5B3E64C0-A724-5F4F-A5C9-95F2B1ECA453}"/>
              </a:ext>
            </a:extLst>
          </p:cNvPr>
          <p:cNvPicPr>
            <a:picLocks noChangeAspect="1"/>
          </p:cNvPicPr>
          <p:nvPr/>
        </p:nvPicPr>
        <p:blipFill>
          <a:blip r:embed="rId2"/>
          <a:stretch>
            <a:fillRect/>
          </a:stretch>
        </p:blipFill>
        <p:spPr>
          <a:xfrm>
            <a:off x="5353050" y="2230913"/>
            <a:ext cx="3435350" cy="2319297"/>
          </a:xfrm>
          <a:prstGeom prst="rect">
            <a:avLst/>
          </a:prstGeom>
        </p:spPr>
      </p:pic>
      <p:sp>
        <p:nvSpPr>
          <p:cNvPr id="8" name="Content Placeholder 6">
            <a:extLst>
              <a:ext uri="{FF2B5EF4-FFF2-40B4-BE49-F238E27FC236}">
                <a16:creationId xmlns:a16="http://schemas.microsoft.com/office/drawing/2014/main" id="{5A8BD17D-CEF4-C74E-8734-356010AD1A95}"/>
              </a:ext>
            </a:extLst>
          </p:cNvPr>
          <p:cNvSpPr txBox="1">
            <a:spLocks/>
          </p:cNvSpPr>
          <p:nvPr/>
        </p:nvSpPr>
        <p:spPr>
          <a:xfrm>
            <a:off x="3869268" y="4584076"/>
            <a:ext cx="7315200" cy="1523492"/>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E" b="1" dirty="0">
                <a:solidFill>
                  <a:srgbClr val="C00000"/>
                </a:solidFill>
              </a:rPr>
              <a:t>Red</a:t>
            </a:r>
            <a:r>
              <a:rPr lang="en-IE" dirty="0"/>
              <a:t> – Low Price, Low Rating</a:t>
            </a:r>
          </a:p>
          <a:p>
            <a:pPr marL="0" indent="0">
              <a:buFont typeface="Wingdings 2" pitchFamily="18" charset="2"/>
              <a:buNone/>
            </a:pPr>
            <a:r>
              <a:rPr lang="en-IE" b="1" dirty="0">
                <a:solidFill>
                  <a:srgbClr val="7030A0"/>
                </a:solidFill>
              </a:rPr>
              <a:t>Purple</a:t>
            </a:r>
            <a:r>
              <a:rPr lang="en-IE" dirty="0"/>
              <a:t> – Low Price, Medium Rating</a:t>
            </a:r>
          </a:p>
          <a:p>
            <a:pPr marL="0" indent="0">
              <a:buFont typeface="Wingdings 2" pitchFamily="18" charset="2"/>
              <a:buNone/>
            </a:pPr>
            <a:r>
              <a:rPr lang="en-IE" b="1" dirty="0">
                <a:solidFill>
                  <a:schemeClr val="accent2">
                    <a:lumMod val="40000"/>
                    <a:lumOff val="60000"/>
                  </a:schemeClr>
                </a:solidFill>
              </a:rPr>
              <a:t>Yellow</a:t>
            </a:r>
            <a:r>
              <a:rPr lang="en-IE" dirty="0"/>
              <a:t>  - Medium Price, High Rating</a:t>
            </a:r>
          </a:p>
          <a:p>
            <a:pPr marL="0" indent="0">
              <a:buFont typeface="Wingdings 2" pitchFamily="18" charset="2"/>
              <a:buNone/>
            </a:pPr>
            <a:r>
              <a:rPr lang="en-IE" b="1" dirty="0">
                <a:solidFill>
                  <a:srgbClr val="00B0F0"/>
                </a:solidFill>
              </a:rPr>
              <a:t>Blue</a:t>
            </a:r>
            <a:r>
              <a:rPr lang="en-IE" dirty="0"/>
              <a:t> – High Price, Medium Rating</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060" y="4431679"/>
            <a:ext cx="1219200" cy="1219200"/>
          </a:xfrm>
          <a:prstGeom prst="rect">
            <a:avLst/>
          </a:prstGeom>
        </p:spPr>
      </p:pic>
    </p:spTree>
    <p:extLst>
      <p:ext uri="{BB962C8B-B14F-4D97-AF65-F5344CB8AC3E}">
        <p14:creationId xmlns:p14="http://schemas.microsoft.com/office/powerpoint/2010/main" val="28138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Displaying Results</a:t>
            </a:r>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lstStyle/>
          <a:p>
            <a:pPr marL="0" indent="0">
              <a:buNone/>
            </a:pPr>
            <a:r>
              <a:rPr lang="en-IE" b="1" dirty="0"/>
              <a:t>Cluster Colour across multiple different </a:t>
            </a:r>
            <a:r>
              <a:rPr lang="en-IE" b="1" dirty="0" err="1"/>
              <a:t>clusterings</a:t>
            </a:r>
            <a:endParaRPr lang="en-IE" b="1" dirty="0"/>
          </a:p>
          <a:p>
            <a:r>
              <a:rPr lang="en-IE" dirty="0"/>
              <a:t>Clustering is not an ordered display, but we want to be able to relate two different clusters, so that most landmarks appeared in the same colour.</a:t>
            </a:r>
          </a:p>
          <a:p>
            <a:r>
              <a:rPr lang="en-IE" dirty="0"/>
              <a:t>This is important as presenting visual feedback is the key goal of this investigation.</a:t>
            </a:r>
          </a:p>
          <a:p>
            <a:r>
              <a:rPr lang="en-IE" dirty="0"/>
              <a:t>For this reason, manual colour selection based on analysis of landmarks in ‘key’ cities was applied to the second cluster display.</a:t>
            </a:r>
            <a:endParaRPr lang="en-US" dirty="0"/>
          </a:p>
        </p:txBody>
      </p:sp>
      <p:pic>
        <p:nvPicPr>
          <p:cNvPr id="4" name="Graphic 3" descr="Easel">
            <a:extLst>
              <a:ext uri="{FF2B5EF4-FFF2-40B4-BE49-F238E27FC236}">
                <a16:creationId xmlns:a16="http://schemas.microsoft.com/office/drawing/2014/main" id="{F290D3D9-1EB9-1543-8F15-98A89E79A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026" y="4395752"/>
            <a:ext cx="1329268" cy="1329268"/>
          </a:xfrm>
          <a:prstGeom prst="rect">
            <a:avLst/>
          </a:prstGeom>
        </p:spPr>
      </p:pic>
    </p:spTree>
    <p:extLst>
      <p:ext uri="{BB962C8B-B14F-4D97-AF65-F5344CB8AC3E}">
        <p14:creationId xmlns:p14="http://schemas.microsoft.com/office/powerpoint/2010/main" val="3413995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Socio-economic clustering</a:t>
            </a:r>
          </a:p>
        </p:txBody>
      </p:sp>
      <p:pic>
        <p:nvPicPr>
          <p:cNvPr id="11" name="Content Placeholder 10" descr="Atom">
            <a:extLst>
              <a:ext uri="{FF2B5EF4-FFF2-40B4-BE49-F238E27FC236}">
                <a16:creationId xmlns:a16="http://schemas.microsoft.com/office/drawing/2014/main" id="{A7995DA4-B8F8-9D44-BE6B-5E36CC8B80F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25537" y="4270904"/>
            <a:ext cx="1211262" cy="1211262"/>
          </a:xfrm>
        </p:spPr>
      </p:pic>
      <p:pic>
        <p:nvPicPr>
          <p:cNvPr id="3" name="Picture 2">
            <a:extLst>
              <a:ext uri="{FF2B5EF4-FFF2-40B4-BE49-F238E27FC236}">
                <a16:creationId xmlns:a16="http://schemas.microsoft.com/office/drawing/2014/main" id="{05E7D7CE-2597-FB4A-AA78-D31435188A3B}"/>
              </a:ext>
            </a:extLst>
          </p:cNvPr>
          <p:cNvPicPr>
            <a:picLocks noChangeAspect="1"/>
          </p:cNvPicPr>
          <p:nvPr/>
        </p:nvPicPr>
        <p:blipFill>
          <a:blip r:embed="rId4"/>
          <a:stretch>
            <a:fillRect/>
          </a:stretch>
        </p:blipFill>
        <p:spPr>
          <a:xfrm>
            <a:off x="3712634" y="745472"/>
            <a:ext cx="7835900" cy="5367055"/>
          </a:xfrm>
          <a:prstGeom prst="rect">
            <a:avLst/>
          </a:prstGeom>
        </p:spPr>
      </p:pic>
    </p:spTree>
    <p:extLst>
      <p:ext uri="{BB962C8B-B14F-4D97-AF65-F5344CB8AC3E}">
        <p14:creationId xmlns:p14="http://schemas.microsoft.com/office/powerpoint/2010/main" val="106274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The meaning of </a:t>
            </a:r>
            <a:r>
              <a:rPr lang="en-US" dirty="0" err="1"/>
              <a:t>colour</a:t>
            </a: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864109"/>
            <a:ext cx="7315200" cy="1523492"/>
          </a:xfrm>
        </p:spPr>
        <p:txBody>
          <a:bodyPr/>
          <a:lstStyle/>
          <a:p>
            <a:pPr marL="0" indent="0">
              <a:buNone/>
            </a:pPr>
            <a:r>
              <a:rPr lang="en-IE" dirty="0"/>
              <a:t>Again clustering makes no judgement on the nature of the clusters, however despite the increased number of features, we should look for some common indicators based on the cluster averages.</a:t>
            </a:r>
          </a:p>
        </p:txBody>
      </p:sp>
      <p:sp>
        <p:nvSpPr>
          <p:cNvPr id="8" name="Content Placeholder 6">
            <a:extLst>
              <a:ext uri="{FF2B5EF4-FFF2-40B4-BE49-F238E27FC236}">
                <a16:creationId xmlns:a16="http://schemas.microsoft.com/office/drawing/2014/main" id="{5A8BD17D-CEF4-C74E-8734-356010AD1A95}"/>
              </a:ext>
            </a:extLst>
          </p:cNvPr>
          <p:cNvSpPr txBox="1">
            <a:spLocks/>
          </p:cNvSpPr>
          <p:nvPr/>
        </p:nvSpPr>
        <p:spPr>
          <a:xfrm>
            <a:off x="3869268" y="4584076"/>
            <a:ext cx="7315200" cy="1523492"/>
          </a:xfrm>
          <a:prstGeom prst="rect">
            <a:avLst/>
          </a:prstGeom>
        </p:spPr>
        <p:txBody>
          <a:bodyPr vert="horz" lIns="91440" tIns="45720" rIns="91440" bIns="45720" rtlCol="0" anchor="ctr">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E" b="1" dirty="0">
                <a:solidFill>
                  <a:srgbClr val="C00000"/>
                </a:solidFill>
              </a:rPr>
              <a:t>Red</a:t>
            </a:r>
            <a:r>
              <a:rPr lang="en-IE" dirty="0"/>
              <a:t> – High cost of living, Low Price and Rating</a:t>
            </a:r>
          </a:p>
          <a:p>
            <a:pPr marL="0" indent="0">
              <a:buFont typeface="Wingdings 2" pitchFamily="18" charset="2"/>
              <a:buNone/>
            </a:pPr>
            <a:r>
              <a:rPr lang="en-IE" b="1" dirty="0">
                <a:solidFill>
                  <a:srgbClr val="7030A0"/>
                </a:solidFill>
              </a:rPr>
              <a:t>Purple</a:t>
            </a:r>
            <a:r>
              <a:rPr lang="en-IE" dirty="0"/>
              <a:t> – Low cost of living, Low Prices, high to medium ratings</a:t>
            </a:r>
          </a:p>
          <a:p>
            <a:pPr marL="0" indent="0">
              <a:buFont typeface="Wingdings 2" pitchFamily="18" charset="2"/>
              <a:buNone/>
            </a:pPr>
            <a:r>
              <a:rPr lang="en-IE" b="1" dirty="0">
                <a:solidFill>
                  <a:schemeClr val="accent2">
                    <a:lumMod val="40000"/>
                    <a:lumOff val="60000"/>
                  </a:schemeClr>
                </a:solidFill>
              </a:rPr>
              <a:t>Yellow</a:t>
            </a:r>
            <a:r>
              <a:rPr lang="en-IE" dirty="0"/>
              <a:t>  - High price and rating, High cost of living</a:t>
            </a:r>
          </a:p>
          <a:p>
            <a:pPr marL="0" indent="0">
              <a:buFont typeface="Wingdings 2" pitchFamily="18" charset="2"/>
              <a:buNone/>
            </a:pPr>
            <a:r>
              <a:rPr lang="en-IE" b="1" dirty="0">
                <a:solidFill>
                  <a:srgbClr val="00B0F0"/>
                </a:solidFill>
              </a:rPr>
              <a:t>Blue</a:t>
            </a:r>
            <a:r>
              <a:rPr lang="en-IE" dirty="0"/>
              <a:t> – High prices, low to medium cost of living</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060" y="4431679"/>
            <a:ext cx="1219200" cy="1219200"/>
          </a:xfrm>
          <a:prstGeom prst="rect">
            <a:avLst/>
          </a:prstGeom>
        </p:spPr>
      </p:pic>
      <p:pic>
        <p:nvPicPr>
          <p:cNvPr id="4" name="Picture 3">
            <a:extLst>
              <a:ext uri="{FF2B5EF4-FFF2-40B4-BE49-F238E27FC236}">
                <a16:creationId xmlns:a16="http://schemas.microsoft.com/office/drawing/2014/main" id="{52E2D12C-B841-6341-98B1-5B51F16EBD2D}"/>
              </a:ext>
            </a:extLst>
          </p:cNvPr>
          <p:cNvPicPr>
            <a:picLocks noChangeAspect="1"/>
          </p:cNvPicPr>
          <p:nvPr/>
        </p:nvPicPr>
        <p:blipFill>
          <a:blip r:embed="rId4"/>
          <a:stretch>
            <a:fillRect/>
          </a:stretch>
        </p:blipFill>
        <p:spPr>
          <a:xfrm>
            <a:off x="4451349" y="2223125"/>
            <a:ext cx="5994894" cy="2196476"/>
          </a:xfrm>
          <a:prstGeom prst="rect">
            <a:avLst/>
          </a:prstGeom>
        </p:spPr>
      </p:pic>
    </p:spTree>
    <p:extLst>
      <p:ext uri="{BB962C8B-B14F-4D97-AF65-F5344CB8AC3E}">
        <p14:creationId xmlns:p14="http://schemas.microsoft.com/office/powerpoint/2010/main" val="375697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Socio-economic Clustering</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normAutofit fontScale="92500" lnSpcReduction="10000"/>
          </a:bodyPr>
          <a:lstStyle/>
          <a:p>
            <a:pPr marL="0" indent="0">
              <a:buNone/>
            </a:pPr>
            <a:r>
              <a:rPr lang="en-IE" b="1" dirty="0"/>
              <a:t>Changes in colour</a:t>
            </a:r>
          </a:p>
          <a:p>
            <a:r>
              <a:rPr lang="en-IE" dirty="0"/>
              <a:t>Despite updating the cluster colours so that reference landmarks remain unchanged (in London, Paris and Rome for example) there are a significant number of changes in the cluster visible when </a:t>
            </a:r>
            <a:r>
              <a:rPr lang="en-US" dirty="0"/>
              <a:t>socio-economic information is added</a:t>
            </a:r>
          </a:p>
          <a:p>
            <a:pPr marL="0" indent="0">
              <a:buNone/>
            </a:pPr>
            <a:r>
              <a:rPr lang="en-US" b="1" dirty="0"/>
              <a:t>Key landmarks affected</a:t>
            </a:r>
          </a:p>
          <a:p>
            <a:r>
              <a:rPr lang="en-US" dirty="0" err="1"/>
              <a:t>Brandenberg</a:t>
            </a:r>
            <a:r>
              <a:rPr lang="en-US" dirty="0"/>
              <a:t> Gate, Berlin (</a:t>
            </a:r>
            <a:r>
              <a:rPr lang="en-IE" b="1" dirty="0">
                <a:solidFill>
                  <a:srgbClr val="7030A0"/>
                </a:solidFill>
              </a:rPr>
              <a:t>Purple</a:t>
            </a:r>
            <a:r>
              <a:rPr lang="en-US" dirty="0"/>
              <a:t> to </a:t>
            </a:r>
            <a:r>
              <a:rPr lang="en-IE" b="1" dirty="0">
                <a:solidFill>
                  <a:srgbClr val="C00000"/>
                </a:solidFill>
              </a:rPr>
              <a:t>Red</a:t>
            </a:r>
            <a:r>
              <a:rPr lang="en-US" dirty="0"/>
              <a:t> )</a:t>
            </a:r>
          </a:p>
          <a:p>
            <a:r>
              <a:rPr lang="en-US" dirty="0"/>
              <a:t>Charles Bridge, Prague (</a:t>
            </a:r>
            <a:r>
              <a:rPr lang="en-IE" b="1" dirty="0">
                <a:solidFill>
                  <a:srgbClr val="7030A0"/>
                </a:solidFill>
              </a:rPr>
              <a:t>Purple</a:t>
            </a:r>
            <a:r>
              <a:rPr lang="en-US" dirty="0"/>
              <a:t> to </a:t>
            </a:r>
            <a:r>
              <a:rPr lang="en-IE" b="1" dirty="0">
                <a:solidFill>
                  <a:srgbClr val="C00000"/>
                </a:solidFill>
              </a:rPr>
              <a:t>Red</a:t>
            </a:r>
            <a:r>
              <a:rPr lang="en-US" dirty="0"/>
              <a:t> )</a:t>
            </a:r>
          </a:p>
          <a:p>
            <a:r>
              <a:rPr lang="en-US" dirty="0" err="1"/>
              <a:t>Schonbrunn</a:t>
            </a:r>
            <a:r>
              <a:rPr lang="en-US" dirty="0"/>
              <a:t> Palace, Vienna (</a:t>
            </a:r>
            <a:r>
              <a:rPr lang="en-IE" b="1" dirty="0">
                <a:solidFill>
                  <a:srgbClr val="C00000"/>
                </a:solidFill>
              </a:rPr>
              <a:t>Red</a:t>
            </a:r>
            <a:r>
              <a:rPr lang="en-US" dirty="0"/>
              <a:t> to </a:t>
            </a:r>
            <a:r>
              <a:rPr lang="en-IE" b="1" dirty="0">
                <a:solidFill>
                  <a:srgbClr val="7030A0"/>
                </a:solidFill>
              </a:rPr>
              <a:t>Purple</a:t>
            </a:r>
            <a:r>
              <a:rPr lang="en-US" dirty="0"/>
              <a:t> )</a:t>
            </a:r>
          </a:p>
          <a:p>
            <a:r>
              <a:rPr lang="en-US" dirty="0"/>
              <a:t>Alhambra, Granada (</a:t>
            </a:r>
            <a:r>
              <a:rPr lang="en-IE" b="1" dirty="0">
                <a:solidFill>
                  <a:srgbClr val="7030A0"/>
                </a:solidFill>
              </a:rPr>
              <a:t>Purple</a:t>
            </a:r>
            <a:r>
              <a:rPr lang="en-US" dirty="0"/>
              <a:t> to </a:t>
            </a:r>
            <a:r>
              <a:rPr lang="en-IE" b="1" dirty="0">
                <a:solidFill>
                  <a:srgbClr val="C00000"/>
                </a:solidFill>
              </a:rPr>
              <a:t>Red</a:t>
            </a:r>
            <a:r>
              <a:rPr lang="en-US" dirty="0"/>
              <a:t> )</a:t>
            </a:r>
          </a:p>
          <a:p>
            <a:r>
              <a:rPr lang="en-US" dirty="0"/>
              <a:t>Belem Tower, Lisbon (</a:t>
            </a:r>
            <a:r>
              <a:rPr lang="en-IE" b="1" dirty="0">
                <a:solidFill>
                  <a:srgbClr val="7030A0"/>
                </a:solidFill>
              </a:rPr>
              <a:t>Purple</a:t>
            </a:r>
            <a:r>
              <a:rPr lang="en-US" dirty="0"/>
              <a:t> to </a:t>
            </a:r>
            <a:r>
              <a:rPr lang="en-IE" b="1" dirty="0">
                <a:solidFill>
                  <a:srgbClr val="C00000"/>
                </a:solidFill>
              </a:rPr>
              <a:t>Red</a:t>
            </a:r>
            <a:r>
              <a:rPr lang="en-US" dirty="0"/>
              <a:t> )</a:t>
            </a:r>
          </a:p>
          <a:p>
            <a:r>
              <a:rPr lang="en-US" dirty="0"/>
              <a:t>Red Square, Moscow (</a:t>
            </a:r>
            <a:r>
              <a:rPr lang="en-IE" b="1" dirty="0">
                <a:solidFill>
                  <a:srgbClr val="7030A0"/>
                </a:solidFill>
              </a:rPr>
              <a:t>Purple</a:t>
            </a:r>
            <a:r>
              <a:rPr lang="en-US" dirty="0"/>
              <a:t> to </a:t>
            </a:r>
            <a:r>
              <a:rPr lang="en-IE" b="1" dirty="0">
                <a:solidFill>
                  <a:srgbClr val="C00000"/>
                </a:solidFill>
              </a:rPr>
              <a:t>Red</a:t>
            </a:r>
            <a:r>
              <a:rPr lang="en-US" dirty="0"/>
              <a:t> )</a:t>
            </a:r>
          </a:p>
          <a:p>
            <a:r>
              <a:rPr lang="en-US" dirty="0"/>
              <a:t>Acropolis, Athens (</a:t>
            </a:r>
            <a:r>
              <a:rPr lang="en-IE" b="1" dirty="0">
                <a:solidFill>
                  <a:schemeClr val="accent2">
                    <a:lumMod val="40000"/>
                    <a:lumOff val="60000"/>
                  </a:schemeClr>
                </a:solidFill>
              </a:rPr>
              <a:t>Yellow</a:t>
            </a:r>
            <a:r>
              <a:rPr lang="en-US" dirty="0"/>
              <a:t> to </a:t>
            </a:r>
            <a:r>
              <a:rPr lang="en-IE" b="1" dirty="0">
                <a:solidFill>
                  <a:srgbClr val="C00000"/>
                </a:solidFill>
              </a:rPr>
              <a:t>Red</a:t>
            </a:r>
            <a:r>
              <a:rPr lang="en-US" dirty="0"/>
              <a:t> )</a:t>
            </a:r>
          </a:p>
          <a:p>
            <a:r>
              <a:rPr lang="en-US" dirty="0"/>
              <a:t>Big Ben, London (</a:t>
            </a:r>
            <a:r>
              <a:rPr lang="en-US" i="1" dirty="0"/>
              <a:t>Required map zoom</a:t>
            </a:r>
            <a:r>
              <a:rPr lang="en-US" dirty="0"/>
              <a:t>, </a:t>
            </a:r>
            <a:r>
              <a:rPr lang="en-IE" b="1" dirty="0">
                <a:solidFill>
                  <a:srgbClr val="C00000"/>
                </a:solidFill>
              </a:rPr>
              <a:t>Red</a:t>
            </a:r>
            <a:r>
              <a:rPr lang="en-US" dirty="0"/>
              <a:t> to </a:t>
            </a:r>
            <a:r>
              <a:rPr lang="en-IE" b="1" dirty="0">
                <a:solidFill>
                  <a:srgbClr val="7030A0"/>
                </a:solidFill>
              </a:rPr>
              <a:t>Purple</a:t>
            </a:r>
            <a:r>
              <a:rPr lang="en-US" dirty="0"/>
              <a:t> )</a:t>
            </a:r>
          </a:p>
        </p:txBody>
      </p:sp>
      <p:pic>
        <p:nvPicPr>
          <p:cNvPr id="6" name="Graphic 5" descr="Document">
            <a:extLst>
              <a:ext uri="{FF2B5EF4-FFF2-40B4-BE49-F238E27FC236}">
                <a16:creationId xmlns:a16="http://schemas.microsoft.com/office/drawing/2014/main" id="{FA846BDD-0CBA-3A44-B527-618058103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583" y="4377268"/>
            <a:ext cx="1246153" cy="1246153"/>
          </a:xfrm>
          <a:prstGeom prst="rect">
            <a:avLst/>
          </a:prstGeom>
        </p:spPr>
      </p:pic>
    </p:spTree>
    <p:extLst>
      <p:ext uri="{BB962C8B-B14F-4D97-AF65-F5344CB8AC3E}">
        <p14:creationId xmlns:p14="http://schemas.microsoft.com/office/powerpoint/2010/main" val="885183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Identifying potential development targets</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a:bodyPr>
          <a:lstStyle/>
          <a:p>
            <a:pPr marL="0" indent="0">
              <a:buNone/>
            </a:pPr>
            <a:r>
              <a:rPr lang="en-IE" sz="2800" b="1" i="1" dirty="0"/>
              <a:t>Landmarks identified by cluster</a:t>
            </a:r>
          </a:p>
          <a:p>
            <a:pPr marL="0" indent="0">
              <a:buNone/>
            </a:pPr>
            <a:endParaRPr lang="en-IE" b="1" dirty="0"/>
          </a:p>
          <a:p>
            <a:pPr marL="0" indent="0">
              <a:buNone/>
            </a:pPr>
            <a:r>
              <a:rPr lang="en-IE" b="1" dirty="0">
                <a:solidFill>
                  <a:srgbClr val="00B0F0"/>
                </a:solidFill>
              </a:rPr>
              <a:t>Blue </a:t>
            </a:r>
            <a:r>
              <a:rPr lang="en-IE" dirty="0"/>
              <a:t>landmarks (in the second map) represent expensive well rated locations with a low cost of living (and therefore likely low overheads)</a:t>
            </a:r>
          </a:p>
          <a:p>
            <a:pPr marL="0" indent="0">
              <a:buNone/>
            </a:pPr>
            <a:r>
              <a:rPr lang="en-IE" dirty="0"/>
              <a:t>Four landmarks therefore standout as likely targets for development</a:t>
            </a:r>
          </a:p>
          <a:p>
            <a:pPr marL="845820" lvl="1" indent="-342900">
              <a:buFont typeface="+mj-lt"/>
              <a:buAutoNum type="arabicPeriod"/>
            </a:pPr>
            <a:r>
              <a:rPr lang="en-IE" dirty="0"/>
              <a:t>Il Duomo, Florence</a:t>
            </a:r>
          </a:p>
          <a:p>
            <a:pPr marL="845820" lvl="1" indent="-342900">
              <a:buFont typeface="+mj-lt"/>
              <a:buAutoNum type="arabicPeriod"/>
            </a:pPr>
            <a:r>
              <a:rPr lang="en-IE" dirty="0" err="1"/>
              <a:t>Trevi</a:t>
            </a:r>
            <a:r>
              <a:rPr lang="en-IE" dirty="0"/>
              <a:t> Fountain, Rome</a:t>
            </a:r>
          </a:p>
          <a:p>
            <a:pPr marL="845820" lvl="1" indent="-342900">
              <a:buFont typeface="+mj-lt"/>
              <a:buAutoNum type="arabicPeriod"/>
            </a:pPr>
            <a:r>
              <a:rPr lang="en-IE" dirty="0"/>
              <a:t>Pantheon, Rome</a:t>
            </a:r>
          </a:p>
          <a:p>
            <a:pPr marL="845820" lvl="1" indent="-342900">
              <a:buFont typeface="+mj-lt"/>
              <a:buAutoNum type="arabicPeriod"/>
            </a:pPr>
            <a:r>
              <a:rPr lang="en-IE" dirty="0" err="1"/>
              <a:t>Collisseum</a:t>
            </a:r>
            <a:r>
              <a:rPr lang="en-IE" dirty="0"/>
              <a:t>, Rome</a:t>
            </a:r>
          </a:p>
          <a:p>
            <a:pPr marL="845820" lvl="1" indent="-342900">
              <a:buFont typeface="+mj-lt"/>
              <a:buAutoNum type="arabicPeriod"/>
            </a:pPr>
            <a:endParaRPr lang="en-IE" dirty="0"/>
          </a:p>
          <a:p>
            <a:pPr marL="0" indent="0">
              <a:buNone/>
            </a:pPr>
            <a:r>
              <a:rPr lang="en-IE" dirty="0"/>
              <a:t>The above makes sense as Italy is a treasure trove for tourists, but maintains a relatively low cost of living.</a:t>
            </a:r>
          </a:p>
          <a:p>
            <a:pPr marL="0" indent="0">
              <a:buNone/>
            </a:pPr>
            <a:endParaRPr lang="en-IE" dirty="0"/>
          </a:p>
        </p:txBody>
      </p:sp>
      <p:pic>
        <p:nvPicPr>
          <p:cNvPr id="5" name="Graphic 4" descr="Bank">
            <a:extLst>
              <a:ext uri="{FF2B5EF4-FFF2-40B4-BE49-F238E27FC236}">
                <a16:creationId xmlns:a16="http://schemas.microsoft.com/office/drawing/2014/main" id="{DE32E040-CA4B-F443-B5E4-6D816D886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268213"/>
            <a:ext cx="1406007" cy="1406007"/>
          </a:xfrm>
          <a:prstGeom prst="rect">
            <a:avLst/>
          </a:prstGeom>
        </p:spPr>
      </p:pic>
    </p:spTree>
    <p:extLst>
      <p:ext uri="{BB962C8B-B14F-4D97-AF65-F5344CB8AC3E}">
        <p14:creationId xmlns:p14="http://schemas.microsoft.com/office/powerpoint/2010/main" val="3041344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Identifying potential development targets</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a:bodyPr>
          <a:lstStyle/>
          <a:p>
            <a:pPr marL="0" indent="0">
              <a:buNone/>
            </a:pPr>
            <a:r>
              <a:rPr lang="en-IE" sz="2800" b="1" i="1" dirty="0"/>
              <a:t>Landmarks identified by moving cluster</a:t>
            </a:r>
          </a:p>
          <a:p>
            <a:pPr marL="0" indent="0">
              <a:buNone/>
            </a:pPr>
            <a:endParaRPr lang="en-IE" b="1" dirty="0"/>
          </a:p>
          <a:p>
            <a:pPr marL="0" indent="0">
              <a:buNone/>
            </a:pPr>
            <a:r>
              <a:rPr lang="en-IE" dirty="0"/>
              <a:t>Unfortunately no Landmark moved into </a:t>
            </a:r>
            <a:r>
              <a:rPr lang="en-IE" b="1" dirty="0">
                <a:solidFill>
                  <a:srgbClr val="00B0F0"/>
                </a:solidFill>
              </a:rPr>
              <a:t>Blue</a:t>
            </a:r>
            <a:r>
              <a:rPr lang="en-IE" dirty="0"/>
              <a:t> or even </a:t>
            </a:r>
            <a:r>
              <a:rPr lang="en-IE" b="1" dirty="0">
                <a:solidFill>
                  <a:schemeClr val="accent2">
                    <a:lumMod val="40000"/>
                    <a:lumOff val="60000"/>
                  </a:schemeClr>
                </a:solidFill>
              </a:rPr>
              <a:t>Yellow</a:t>
            </a:r>
            <a:r>
              <a:rPr lang="en-IE" dirty="0"/>
              <a:t> (the best targets) and in fact most moved into </a:t>
            </a:r>
            <a:r>
              <a:rPr lang="en-IE" b="1" dirty="0">
                <a:solidFill>
                  <a:srgbClr val="C00000"/>
                </a:solidFill>
              </a:rPr>
              <a:t>Red</a:t>
            </a:r>
            <a:r>
              <a:rPr lang="en-IE" dirty="0"/>
              <a:t> (the worst combination of Price and Cost of Living)</a:t>
            </a:r>
          </a:p>
          <a:p>
            <a:pPr marL="0" indent="0">
              <a:buNone/>
            </a:pPr>
            <a:r>
              <a:rPr lang="en-IE" dirty="0"/>
              <a:t>However Price is not very reliable (as it appears too normalized across countries - see Discussion), so it may be worth looking at the landmarks who have at least moved from </a:t>
            </a:r>
            <a:r>
              <a:rPr lang="en-IE" b="1" dirty="0">
                <a:solidFill>
                  <a:srgbClr val="C00000"/>
                </a:solidFill>
              </a:rPr>
              <a:t>Red</a:t>
            </a:r>
            <a:r>
              <a:rPr lang="en-IE" dirty="0"/>
              <a:t> to </a:t>
            </a:r>
            <a:r>
              <a:rPr lang="en-IE" b="1" dirty="0">
                <a:solidFill>
                  <a:srgbClr val="7030A0"/>
                </a:solidFill>
              </a:rPr>
              <a:t>Purple</a:t>
            </a:r>
            <a:r>
              <a:rPr lang="en-IE" dirty="0"/>
              <a:t>.</a:t>
            </a:r>
          </a:p>
          <a:p>
            <a:pPr marL="845820" lvl="1" indent="-342900">
              <a:buFont typeface="+mj-lt"/>
              <a:buAutoNum type="arabicPeriod"/>
            </a:pPr>
            <a:r>
              <a:rPr lang="en-US" dirty="0" err="1"/>
              <a:t>Schonbrunn</a:t>
            </a:r>
            <a:r>
              <a:rPr lang="en-US" dirty="0"/>
              <a:t> Palace, Vienna</a:t>
            </a:r>
          </a:p>
          <a:p>
            <a:pPr marL="845820" lvl="1" indent="-342900">
              <a:buFont typeface="+mj-lt"/>
              <a:buAutoNum type="arabicPeriod"/>
            </a:pPr>
            <a:r>
              <a:rPr lang="en-US" dirty="0"/>
              <a:t>Big Ben, London</a:t>
            </a:r>
          </a:p>
          <a:p>
            <a:pPr marL="0" indent="0">
              <a:buNone/>
            </a:pPr>
            <a:endParaRPr lang="en-US" dirty="0"/>
          </a:p>
          <a:p>
            <a:pPr marL="0" indent="0">
              <a:buNone/>
            </a:pPr>
            <a:r>
              <a:rPr lang="en-US" dirty="0"/>
              <a:t>Of the above, Big Ben is the most interesting, as it consistently clusters differently to Buckingham Palace which is quite close. This is as opposed to Landmarks in Paris and Rome, which tend to cluster together.</a:t>
            </a:r>
          </a:p>
        </p:txBody>
      </p:sp>
      <p:pic>
        <p:nvPicPr>
          <p:cNvPr id="5" name="Graphic 4" descr="Bank">
            <a:extLst>
              <a:ext uri="{FF2B5EF4-FFF2-40B4-BE49-F238E27FC236}">
                <a16:creationId xmlns:a16="http://schemas.microsoft.com/office/drawing/2014/main" id="{D22EF5D0-B56A-EE45-808D-6156F3D62C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268211"/>
            <a:ext cx="1406007" cy="1406007"/>
          </a:xfrm>
          <a:prstGeom prst="rect">
            <a:avLst/>
          </a:prstGeom>
        </p:spPr>
      </p:pic>
    </p:spTree>
    <p:extLst>
      <p:ext uri="{BB962C8B-B14F-4D97-AF65-F5344CB8AC3E}">
        <p14:creationId xmlns:p14="http://schemas.microsoft.com/office/powerpoint/2010/main" val="713431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Discussion</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Observations and recommendations.</a:t>
            </a:r>
          </a:p>
        </p:txBody>
      </p:sp>
    </p:spTree>
    <p:extLst>
      <p:ext uri="{BB962C8B-B14F-4D97-AF65-F5344CB8AC3E}">
        <p14:creationId xmlns:p14="http://schemas.microsoft.com/office/powerpoint/2010/main" val="2838007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Notes on Initial Clustering</a:t>
            </a:r>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p:txBody>
          <a:bodyPr>
            <a:normAutofit lnSpcReduction="10000"/>
          </a:bodyPr>
          <a:lstStyle/>
          <a:p>
            <a:pPr marL="0" indent="0">
              <a:buNone/>
            </a:pPr>
            <a:r>
              <a:rPr lang="en-IE" b="1" dirty="0"/>
              <a:t>Clusters</a:t>
            </a:r>
          </a:p>
          <a:p>
            <a:r>
              <a:rPr lang="en-IE" dirty="0"/>
              <a:t>Clustering of landmarks was not as expected, as it appears that that ratings and price index is not absolute, but is in fact normalised across cities (Dublin, Amsterdam and Moscow are unlikely to share similar prices and recommendations in absolute terms).</a:t>
            </a:r>
          </a:p>
          <a:p>
            <a:r>
              <a:rPr lang="en-US" dirty="0"/>
              <a:t>As we are looking for changes as a result of the addition of socio-economic information (rather than absolute results), we are somewhat insulated from this, but will need to return to it before drawing conclusions.</a:t>
            </a:r>
          </a:p>
          <a:p>
            <a:pPr marL="0" indent="0">
              <a:buNone/>
            </a:pPr>
            <a:r>
              <a:rPr lang="en-US" b="1" dirty="0"/>
              <a:t>Multiple landmarks in  a single city</a:t>
            </a:r>
          </a:p>
          <a:p>
            <a:r>
              <a:rPr lang="en-US" dirty="0"/>
              <a:t>The resolution can only display a single city </a:t>
            </a:r>
            <a:r>
              <a:rPr lang="en-US" dirty="0" err="1"/>
              <a:t>colour</a:t>
            </a:r>
            <a:r>
              <a:rPr lang="en-US" dirty="0"/>
              <a:t>, however we can always zoom in the case where required.</a:t>
            </a:r>
          </a:p>
          <a:p>
            <a:r>
              <a:rPr lang="en-US" dirty="0"/>
              <a:t>As it turns out (see previously) only Big Ben in London changes cluster. The multiple landmarks in Rome and Paris all remain consistent.</a:t>
            </a:r>
            <a:endParaRPr lang="en-IE" dirty="0"/>
          </a:p>
        </p:txBody>
      </p:sp>
      <p:pic>
        <p:nvPicPr>
          <p:cNvPr id="6" name="Graphic 5" descr="Document">
            <a:extLst>
              <a:ext uri="{FF2B5EF4-FFF2-40B4-BE49-F238E27FC236}">
                <a16:creationId xmlns:a16="http://schemas.microsoft.com/office/drawing/2014/main" id="{FA846BDD-0CBA-3A44-B527-618058103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583" y="4377268"/>
            <a:ext cx="1246153" cy="1246153"/>
          </a:xfrm>
          <a:prstGeom prst="rect">
            <a:avLst/>
          </a:prstGeom>
        </p:spPr>
      </p:pic>
    </p:spTree>
    <p:extLst>
      <p:ext uri="{BB962C8B-B14F-4D97-AF65-F5344CB8AC3E}">
        <p14:creationId xmlns:p14="http://schemas.microsoft.com/office/powerpoint/2010/main" val="1767346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Audience</a:t>
            </a:r>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normAutofit lnSpcReduction="10000"/>
          </a:bodyPr>
          <a:lstStyle/>
          <a:p>
            <a:pPr marL="0" indent="0">
              <a:buNone/>
            </a:pPr>
            <a:r>
              <a:rPr lang="en-US" dirty="0"/>
              <a:t>In general the data provided here can be used as a starting point to indicate the likely viability and profit margins for tourist related services in proximity to well known landmarks. More specifically -</a:t>
            </a:r>
          </a:p>
          <a:p>
            <a:pPr marL="0" indent="0">
              <a:buNone/>
            </a:pPr>
            <a:r>
              <a:rPr lang="en-US" b="1" dirty="0"/>
              <a:t>Individual Outlet owners</a:t>
            </a:r>
          </a:p>
          <a:p>
            <a:pPr marL="502920" lvl="1" indent="0">
              <a:buNone/>
            </a:pPr>
            <a:r>
              <a:rPr lang="en-US" dirty="0"/>
              <a:t>Any individual looking to open for example a restaurant can get quick feedback on the locations that are likely to generate a high income but may present a lower cost base.</a:t>
            </a:r>
          </a:p>
          <a:p>
            <a:pPr marL="0" indent="0">
              <a:buNone/>
            </a:pPr>
            <a:r>
              <a:rPr lang="en-US" b="1" dirty="0"/>
              <a:t>International Service Providers </a:t>
            </a:r>
          </a:p>
          <a:p>
            <a:pPr marL="502920" lvl="1" indent="0">
              <a:buNone/>
            </a:pPr>
            <a:r>
              <a:rPr lang="en-US" dirty="0"/>
              <a:t>Larger corporates, who either provide directly for customers or who serve the businesses that do so, can also get a feel for likely target locations.</a:t>
            </a:r>
          </a:p>
          <a:p>
            <a:pPr marL="0" indent="0">
              <a:buNone/>
            </a:pPr>
            <a:r>
              <a:rPr lang="en-US" b="1" dirty="0"/>
              <a:t>Travel companies</a:t>
            </a:r>
          </a:p>
          <a:p>
            <a:pPr marL="502920" lvl="1" indent="0">
              <a:buNone/>
            </a:pPr>
            <a:r>
              <a:rPr lang="en-US" dirty="0"/>
              <a:t>Where there is a disparity between landmark price and popularity and city economics, this may also be used as an indicator for Travel companies that better value is available for their customers at a small distance from the landmark. This is information they could both use for booking hotels (for example) and pass on to their customers for selecting restaurants.</a:t>
            </a:r>
          </a:p>
        </p:txBody>
      </p:sp>
      <p:pic>
        <p:nvPicPr>
          <p:cNvPr id="5" name="Graphic 4" descr="Group">
            <a:extLst>
              <a:ext uri="{FF2B5EF4-FFF2-40B4-BE49-F238E27FC236}">
                <a16:creationId xmlns:a16="http://schemas.microsoft.com/office/drawing/2014/main" id="{AA761A10-0596-DF46-869C-8CDA78A45A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893" y="4209486"/>
            <a:ext cx="1515534" cy="1515534"/>
          </a:xfrm>
          <a:prstGeom prst="rect">
            <a:avLst/>
          </a:prstGeom>
        </p:spPr>
      </p:pic>
    </p:spTree>
    <p:extLst>
      <p:ext uri="{BB962C8B-B14F-4D97-AF65-F5344CB8AC3E}">
        <p14:creationId xmlns:p14="http://schemas.microsoft.com/office/powerpoint/2010/main" val="180757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Potential changes to </a:t>
            </a:r>
            <a:r>
              <a:rPr lang="en-US" dirty="0" err="1"/>
              <a:t>colour</a:t>
            </a:r>
            <a:r>
              <a:rPr lang="en-US" dirty="0"/>
              <a:t> and cluster meaning</a:t>
            </a:r>
            <a:br>
              <a:rPr lang="en-US" dirty="0"/>
            </a:br>
            <a:endParaRPr lang="en-US" dirty="0"/>
          </a:p>
        </p:txBody>
      </p:sp>
      <p:sp>
        <p:nvSpPr>
          <p:cNvPr id="7" name="Content Placeholder 6">
            <a:extLst>
              <a:ext uri="{FF2B5EF4-FFF2-40B4-BE49-F238E27FC236}">
                <a16:creationId xmlns:a16="http://schemas.microsoft.com/office/drawing/2014/main" id="{F639F6C9-D7DC-504D-9B54-EE5DC61E8F0F}"/>
              </a:ext>
            </a:extLst>
          </p:cNvPr>
          <p:cNvSpPr>
            <a:spLocks noGrp="1"/>
          </p:cNvSpPr>
          <p:nvPr>
            <p:ph idx="1"/>
          </p:nvPr>
        </p:nvSpPr>
        <p:spPr>
          <a:xfrm>
            <a:off x="3869268" y="643467"/>
            <a:ext cx="7315200" cy="5638800"/>
          </a:xfrm>
        </p:spPr>
        <p:txBody>
          <a:bodyPr>
            <a:normAutofit lnSpcReduction="10000"/>
          </a:bodyPr>
          <a:lstStyle/>
          <a:p>
            <a:pPr marL="0" indent="0">
              <a:buNone/>
            </a:pPr>
            <a:r>
              <a:rPr lang="en-IE" dirty="0"/>
              <a:t>It’s worth looking at the changed meaning of the cluster, in case it’s actually one of our ‘key’ landmarks (that we kept static for colour) that has actually changed.</a:t>
            </a:r>
          </a:p>
          <a:p>
            <a:pPr marL="0" indent="0">
              <a:buNone/>
            </a:pPr>
            <a:r>
              <a:rPr lang="en-IE" b="1" dirty="0">
                <a:solidFill>
                  <a:srgbClr val="C00000"/>
                </a:solidFill>
              </a:rPr>
              <a:t>Red</a:t>
            </a:r>
            <a:r>
              <a:rPr lang="en-IE" dirty="0"/>
              <a:t> – </a:t>
            </a:r>
          </a:p>
          <a:p>
            <a:pPr lvl="1"/>
            <a:r>
              <a:rPr lang="en-IE" i="1" dirty="0"/>
              <a:t>Was : </a:t>
            </a:r>
            <a:r>
              <a:rPr lang="en-IE" dirty="0"/>
              <a:t>Low Price, Low Rating</a:t>
            </a:r>
            <a:endParaRPr lang="en-IE" i="1" dirty="0"/>
          </a:p>
          <a:p>
            <a:pPr lvl="1"/>
            <a:r>
              <a:rPr lang="en-IE" i="1" dirty="0"/>
              <a:t>Is now : </a:t>
            </a:r>
            <a:r>
              <a:rPr lang="en-IE" dirty="0"/>
              <a:t>High cost of living, Low Price and Rating</a:t>
            </a:r>
          </a:p>
          <a:p>
            <a:pPr marL="0" indent="0">
              <a:buNone/>
            </a:pPr>
            <a:r>
              <a:rPr lang="en-IE" b="1" dirty="0">
                <a:solidFill>
                  <a:srgbClr val="7030A0"/>
                </a:solidFill>
              </a:rPr>
              <a:t>Purple</a:t>
            </a:r>
            <a:r>
              <a:rPr lang="en-IE" dirty="0"/>
              <a:t> – </a:t>
            </a:r>
          </a:p>
          <a:p>
            <a:pPr lvl="1"/>
            <a:r>
              <a:rPr lang="en-IE" i="1" dirty="0"/>
              <a:t>Was : </a:t>
            </a:r>
            <a:r>
              <a:rPr lang="en-IE" dirty="0"/>
              <a:t>Low Price, Medium Rating</a:t>
            </a:r>
            <a:endParaRPr lang="en-IE" i="1" dirty="0"/>
          </a:p>
          <a:p>
            <a:pPr lvl="1"/>
            <a:r>
              <a:rPr lang="en-IE" i="1" dirty="0"/>
              <a:t>Is now : </a:t>
            </a:r>
            <a:r>
              <a:rPr lang="en-IE" dirty="0"/>
              <a:t>Low cost of living, Low Prices, high to medium ratings</a:t>
            </a:r>
          </a:p>
          <a:p>
            <a:pPr marL="0" indent="0">
              <a:buNone/>
            </a:pPr>
            <a:r>
              <a:rPr lang="en-IE" b="1" dirty="0">
                <a:solidFill>
                  <a:schemeClr val="accent2">
                    <a:lumMod val="40000"/>
                    <a:lumOff val="60000"/>
                  </a:schemeClr>
                </a:solidFill>
              </a:rPr>
              <a:t>Yellow</a:t>
            </a:r>
            <a:r>
              <a:rPr lang="en-IE" dirty="0"/>
              <a:t> </a:t>
            </a:r>
          </a:p>
          <a:p>
            <a:pPr lvl="1"/>
            <a:r>
              <a:rPr lang="en-IE" i="1" dirty="0"/>
              <a:t>Was : </a:t>
            </a:r>
            <a:r>
              <a:rPr lang="en-IE" dirty="0"/>
              <a:t>Medium Price, High Rating</a:t>
            </a:r>
            <a:endParaRPr lang="en-IE" i="1" dirty="0"/>
          </a:p>
          <a:p>
            <a:pPr lvl="1"/>
            <a:r>
              <a:rPr lang="en-IE" i="1" dirty="0"/>
              <a:t>Is now :</a:t>
            </a:r>
            <a:r>
              <a:rPr lang="en-IE" dirty="0"/>
              <a:t> High price and rating, High cost of living</a:t>
            </a:r>
          </a:p>
          <a:p>
            <a:pPr marL="0" indent="0">
              <a:buNone/>
            </a:pPr>
            <a:r>
              <a:rPr lang="en-IE" b="1" dirty="0">
                <a:solidFill>
                  <a:srgbClr val="00B0F0"/>
                </a:solidFill>
              </a:rPr>
              <a:t>Blue</a:t>
            </a:r>
          </a:p>
          <a:p>
            <a:pPr lvl="1"/>
            <a:r>
              <a:rPr lang="en-IE" i="1" dirty="0"/>
              <a:t>Was : </a:t>
            </a:r>
            <a:r>
              <a:rPr lang="en-IE" dirty="0"/>
              <a:t>High Price, Medium Rating</a:t>
            </a:r>
            <a:endParaRPr lang="en-IE" i="1" dirty="0"/>
          </a:p>
          <a:p>
            <a:pPr lvl="1"/>
            <a:r>
              <a:rPr lang="en-IE" i="1" dirty="0"/>
              <a:t>Is now :</a:t>
            </a:r>
            <a:r>
              <a:rPr lang="en-IE" dirty="0"/>
              <a:t> High prices, low to medium cost of living</a:t>
            </a:r>
          </a:p>
          <a:p>
            <a:pPr marL="0" indent="0">
              <a:buNone/>
            </a:pPr>
            <a:r>
              <a:rPr lang="en-IE" dirty="0"/>
              <a:t>In this case it looks like the clustering remained reasonably consistent for our key Landmarks</a:t>
            </a:r>
          </a:p>
        </p:txBody>
      </p:sp>
      <p:pic>
        <p:nvPicPr>
          <p:cNvPr id="9" name="Graphic 8" descr="Palette">
            <a:extLst>
              <a:ext uri="{FF2B5EF4-FFF2-40B4-BE49-F238E27FC236}">
                <a16:creationId xmlns:a16="http://schemas.microsoft.com/office/drawing/2014/main" id="{695B9B43-FABA-B142-B1A4-F92A0465E3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7060" y="4431679"/>
            <a:ext cx="1219200" cy="1219200"/>
          </a:xfrm>
          <a:prstGeom prst="rect">
            <a:avLst/>
          </a:prstGeom>
        </p:spPr>
      </p:pic>
    </p:spTree>
    <p:extLst>
      <p:ext uri="{BB962C8B-B14F-4D97-AF65-F5344CB8AC3E}">
        <p14:creationId xmlns:p14="http://schemas.microsoft.com/office/powerpoint/2010/main" val="3787761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Methods used</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The Clustering strategy offered 2 insights into potential development opportunities </a:t>
            </a:r>
          </a:p>
          <a:p>
            <a:pPr marL="457200" indent="-457200">
              <a:buAutoNum type="arabicPeriod"/>
            </a:pPr>
            <a:r>
              <a:rPr lang="en-US" i="1" dirty="0"/>
              <a:t>Clustering of restaurant data with socio-economic data</a:t>
            </a:r>
          </a:p>
          <a:p>
            <a:pPr marL="502920" lvl="1" indent="0">
              <a:buNone/>
            </a:pPr>
            <a:r>
              <a:rPr lang="en-US" dirty="0"/>
              <a:t>This provided very clear clusters whose averages in terms of price and cost of living were clearly different, and who therefore provided an excellent indicator for development opportunities.</a:t>
            </a:r>
          </a:p>
          <a:p>
            <a:pPr marL="457200" indent="-457200">
              <a:buAutoNum type="arabicPeriod"/>
            </a:pPr>
            <a:r>
              <a:rPr lang="en-US" dirty="0"/>
              <a:t>Cluster changes with and without socio-economic data</a:t>
            </a:r>
          </a:p>
          <a:p>
            <a:pPr marL="502920" lvl="1" indent="0">
              <a:buNone/>
            </a:pPr>
            <a:r>
              <a:rPr lang="en-US" dirty="0"/>
              <a:t>As the price indicator appeared to be normalized across countries, the change in cluster  were </a:t>
            </a:r>
            <a:r>
              <a:rPr lang="en-US" dirty="0" err="1"/>
              <a:t>leass</a:t>
            </a:r>
            <a:r>
              <a:rPr lang="en-US" dirty="0"/>
              <a:t> meaningful than anticipated, however some useful </a:t>
            </a:r>
            <a:r>
              <a:rPr lang="en-US" dirty="0" err="1"/>
              <a:t>poiniters</a:t>
            </a:r>
            <a:r>
              <a:rPr lang="en-US" dirty="0"/>
              <a:t> were extracted.</a:t>
            </a:r>
          </a:p>
        </p:txBody>
      </p:sp>
      <p:pic>
        <p:nvPicPr>
          <p:cNvPr id="11" name="Graphic 10" descr="Head with Gears">
            <a:extLst>
              <a:ext uri="{FF2B5EF4-FFF2-40B4-BE49-F238E27FC236}">
                <a16:creationId xmlns:a16="http://schemas.microsoft.com/office/drawing/2014/main" id="{46DD99DD-5E1A-6242-BE8B-D85C754E9A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9596" y="4380035"/>
            <a:ext cx="1354128" cy="1354128"/>
          </a:xfrm>
          <a:prstGeom prst="rect">
            <a:avLst/>
          </a:prstGeom>
        </p:spPr>
      </p:pic>
    </p:spTree>
    <p:extLst>
      <p:ext uri="{BB962C8B-B14F-4D97-AF65-F5344CB8AC3E}">
        <p14:creationId xmlns:p14="http://schemas.microsoft.com/office/powerpoint/2010/main" val="1148669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Futures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b="1" dirty="0"/>
              <a:t>Time series animation</a:t>
            </a:r>
          </a:p>
          <a:p>
            <a:pPr marL="0" indent="0">
              <a:buNone/>
            </a:pPr>
            <a:r>
              <a:rPr lang="en-US" dirty="0"/>
              <a:t>Time series information is available for much of the data included (both city and </a:t>
            </a:r>
            <a:r>
              <a:rPr lang="en-US" dirty="0" err="1"/>
              <a:t>FourSquare</a:t>
            </a:r>
            <a:r>
              <a:rPr lang="en-US" dirty="0"/>
              <a:t>)</a:t>
            </a:r>
          </a:p>
          <a:p>
            <a:pPr marL="0" indent="0">
              <a:buNone/>
            </a:pPr>
            <a:r>
              <a:rPr lang="en-US" dirty="0"/>
              <a:t>Displaying changes to the clustering over time would give a good indicator as to the development ‘momentum’ for each landmark</a:t>
            </a:r>
          </a:p>
          <a:p>
            <a:pPr marL="0" indent="0">
              <a:buNone/>
            </a:pPr>
            <a:endParaRPr lang="en-US" dirty="0"/>
          </a:p>
          <a:p>
            <a:pPr marL="0" indent="0">
              <a:buNone/>
            </a:pPr>
            <a:r>
              <a:rPr lang="en-US" b="1" dirty="0"/>
              <a:t>Additional features</a:t>
            </a:r>
          </a:p>
          <a:p>
            <a:pPr marL="0" indent="0">
              <a:buNone/>
            </a:pPr>
            <a:r>
              <a:rPr lang="en-US" dirty="0"/>
              <a:t>As new data becomes available it would be easy to add more features and cluster more accurately according to </a:t>
            </a:r>
            <a:r>
              <a:rPr lang="en-US" dirty="0" err="1"/>
              <a:t>desireability</a:t>
            </a:r>
            <a:r>
              <a:rPr lang="en-US" dirty="0"/>
              <a:t> of development</a:t>
            </a:r>
          </a:p>
        </p:txBody>
      </p:sp>
      <p:pic>
        <p:nvPicPr>
          <p:cNvPr id="7" name="Graphic 6" descr="Rocket">
            <a:extLst>
              <a:ext uri="{FF2B5EF4-FFF2-40B4-BE49-F238E27FC236}">
                <a16:creationId xmlns:a16="http://schemas.microsoft.com/office/drawing/2014/main" id="{FF563550-F544-D74D-83F8-72B8E5BEFF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127" y="4308994"/>
            <a:ext cx="1270540" cy="1270540"/>
          </a:xfrm>
          <a:prstGeom prst="rect">
            <a:avLst/>
          </a:prstGeom>
        </p:spPr>
      </p:pic>
    </p:spTree>
    <p:extLst>
      <p:ext uri="{BB962C8B-B14F-4D97-AF65-F5344CB8AC3E}">
        <p14:creationId xmlns:p14="http://schemas.microsoft.com/office/powerpoint/2010/main" val="1638549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Conclusion</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What we’ve learned</a:t>
            </a:r>
          </a:p>
        </p:txBody>
      </p:sp>
    </p:spTree>
    <p:extLst>
      <p:ext uri="{BB962C8B-B14F-4D97-AF65-F5344CB8AC3E}">
        <p14:creationId xmlns:p14="http://schemas.microsoft.com/office/powerpoint/2010/main" val="4276826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Results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pPr marL="0" indent="0">
              <a:buNone/>
            </a:pPr>
            <a:r>
              <a:rPr lang="en-US" dirty="0"/>
              <a:t>Clustering can provide a very quick visible feedback that in our case helped identify the Landmarks with potential development opportunity</a:t>
            </a:r>
          </a:p>
          <a:p>
            <a:pPr marL="845820" lvl="1" indent="-342900">
              <a:buFont typeface="+mj-lt"/>
              <a:buAutoNum type="arabicPeriod"/>
            </a:pPr>
            <a:r>
              <a:rPr lang="en-IE" dirty="0"/>
              <a:t>Il Duomo, Florence</a:t>
            </a:r>
          </a:p>
          <a:p>
            <a:pPr marL="845820" lvl="1" indent="-342900">
              <a:buFont typeface="+mj-lt"/>
              <a:buAutoNum type="arabicPeriod"/>
            </a:pPr>
            <a:r>
              <a:rPr lang="en-IE" dirty="0" err="1"/>
              <a:t>Trevi</a:t>
            </a:r>
            <a:r>
              <a:rPr lang="en-IE" dirty="0"/>
              <a:t> Fountain, Rome</a:t>
            </a:r>
          </a:p>
          <a:p>
            <a:pPr marL="845820" lvl="1" indent="-342900">
              <a:buFont typeface="+mj-lt"/>
              <a:buAutoNum type="arabicPeriod"/>
            </a:pPr>
            <a:r>
              <a:rPr lang="en-IE" dirty="0"/>
              <a:t>Pantheon, Rome</a:t>
            </a:r>
          </a:p>
          <a:p>
            <a:pPr marL="845820" lvl="1" indent="-342900">
              <a:buFont typeface="+mj-lt"/>
              <a:buAutoNum type="arabicPeriod"/>
            </a:pPr>
            <a:r>
              <a:rPr lang="en-IE" dirty="0" err="1"/>
              <a:t>Collisseum</a:t>
            </a:r>
            <a:r>
              <a:rPr lang="en-IE" dirty="0"/>
              <a:t>, Rome</a:t>
            </a:r>
          </a:p>
          <a:p>
            <a:pPr marL="845820" lvl="1" indent="-342900">
              <a:buFont typeface="+mj-lt"/>
              <a:buAutoNum type="arabicPeriod"/>
            </a:pPr>
            <a:r>
              <a:rPr lang="en-IE" dirty="0"/>
              <a:t>Big Ben, London</a:t>
            </a:r>
            <a:endParaRPr lang="en-US" dirty="0"/>
          </a:p>
          <a:p>
            <a:pPr marL="0" indent="0">
              <a:buNone/>
            </a:pPr>
            <a:endParaRPr lang="en-US" dirty="0"/>
          </a:p>
          <a:p>
            <a:pPr marL="0" indent="0">
              <a:buNone/>
            </a:pPr>
            <a:r>
              <a:rPr lang="en-US" dirty="0"/>
              <a:t>However its strength is quick assessment in this case and other (more straightforward) analyses would likely provide more detail, so is should likely be used best as a ‘first phase’ to identify areas for further analysis.</a:t>
            </a:r>
          </a:p>
        </p:txBody>
      </p:sp>
      <p:pic>
        <p:nvPicPr>
          <p:cNvPr id="8" name="Graphic 7" descr="Bullseye">
            <a:extLst>
              <a:ext uri="{FF2B5EF4-FFF2-40B4-BE49-F238E27FC236}">
                <a16:creationId xmlns:a16="http://schemas.microsoft.com/office/drawing/2014/main" id="{F2F09C58-F5A5-E543-B0E2-2653483DD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6328" y="4199467"/>
            <a:ext cx="1253066" cy="1253066"/>
          </a:xfrm>
          <a:prstGeom prst="rect">
            <a:avLst/>
          </a:prstGeom>
        </p:spPr>
      </p:pic>
    </p:spTree>
    <p:extLst>
      <p:ext uri="{BB962C8B-B14F-4D97-AF65-F5344CB8AC3E}">
        <p14:creationId xmlns:p14="http://schemas.microsoft.com/office/powerpoint/2010/main" val="3386152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Improvements </a:t>
            </a:r>
            <a:br>
              <a:rPr lang="en-US" dirty="0"/>
            </a:br>
            <a:endParaRPr lang="en-US" dirty="0"/>
          </a:p>
        </p:txBody>
      </p:sp>
      <p:sp>
        <p:nvSpPr>
          <p:cNvPr id="5" name="Content Placeholder 4">
            <a:extLst>
              <a:ext uri="{FF2B5EF4-FFF2-40B4-BE49-F238E27FC236}">
                <a16:creationId xmlns:a16="http://schemas.microsoft.com/office/drawing/2014/main" id="{B1F0CC2D-257A-D54E-9D46-8827AA13A8CF}"/>
              </a:ext>
            </a:extLst>
          </p:cNvPr>
          <p:cNvSpPr>
            <a:spLocks noGrp="1"/>
          </p:cNvSpPr>
          <p:nvPr>
            <p:ph idx="1"/>
          </p:nvPr>
        </p:nvSpPr>
        <p:spPr/>
        <p:txBody>
          <a:bodyPr/>
          <a:lstStyle/>
          <a:p>
            <a:r>
              <a:rPr lang="en-US" dirty="0"/>
              <a:t>The </a:t>
            </a:r>
            <a:r>
              <a:rPr lang="en-US" dirty="0" err="1"/>
              <a:t>intial</a:t>
            </a:r>
            <a:r>
              <a:rPr lang="en-US" dirty="0"/>
              <a:t> </a:t>
            </a:r>
            <a:r>
              <a:rPr lang="en-US" b="1" dirty="0"/>
              <a:t>Pricing</a:t>
            </a:r>
            <a:r>
              <a:rPr lang="en-US" dirty="0"/>
              <a:t> data from </a:t>
            </a:r>
            <a:r>
              <a:rPr lang="en-US" dirty="0" err="1"/>
              <a:t>FourSquare</a:t>
            </a:r>
            <a:r>
              <a:rPr lang="en-US" dirty="0"/>
              <a:t> may need further analysis as it doesn’t seem  to give us the ‘likely profit indicator’ we were looking for as it appears normalized by country (i.e. expensive for this country rather than just expensive). The fact that the rating is just 1-4 also gives little room </a:t>
            </a:r>
            <a:r>
              <a:rPr lang="en-US"/>
              <a:t>for accuracy</a:t>
            </a:r>
            <a:endParaRPr lang="en-US" dirty="0"/>
          </a:p>
          <a:p>
            <a:r>
              <a:rPr lang="en-US" dirty="0"/>
              <a:t>The initial </a:t>
            </a:r>
            <a:r>
              <a:rPr lang="en-US" b="1" dirty="0"/>
              <a:t>Rating</a:t>
            </a:r>
            <a:r>
              <a:rPr lang="en-US" dirty="0"/>
              <a:t> data from </a:t>
            </a:r>
            <a:r>
              <a:rPr lang="en-US" dirty="0" err="1"/>
              <a:t>FourSquare</a:t>
            </a:r>
            <a:r>
              <a:rPr lang="en-US" dirty="0"/>
              <a:t> was used to indicate positive customer experiences (and therefore likely a growing business area) but this association is vague and could do with further analysis.</a:t>
            </a:r>
          </a:p>
          <a:p>
            <a:r>
              <a:rPr lang="en-US" i="1" dirty="0"/>
              <a:t>Cost of living </a:t>
            </a:r>
            <a:r>
              <a:rPr lang="en-US" dirty="0"/>
              <a:t>is just one indicator as to the </a:t>
            </a:r>
            <a:r>
              <a:rPr lang="en-US" b="1" dirty="0"/>
              <a:t>Cost of doing business</a:t>
            </a:r>
            <a:r>
              <a:rPr lang="en-US" dirty="0"/>
              <a:t>. Others (such as tax and overheads) should be added for greater accuracy.</a:t>
            </a:r>
          </a:p>
        </p:txBody>
      </p:sp>
      <p:pic>
        <p:nvPicPr>
          <p:cNvPr id="6" name="Graphic 5" descr="Right Pointing Backhand Index ">
            <a:extLst>
              <a:ext uri="{FF2B5EF4-FFF2-40B4-BE49-F238E27FC236}">
                <a16:creationId xmlns:a16="http://schemas.microsoft.com/office/drawing/2014/main" id="{A07145E4-2442-DC47-95F7-63C0F684E5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998" y="4174067"/>
            <a:ext cx="1126068" cy="1126068"/>
          </a:xfrm>
          <a:prstGeom prst="rect">
            <a:avLst/>
          </a:prstGeom>
        </p:spPr>
      </p:pic>
    </p:spTree>
    <p:extLst>
      <p:ext uri="{BB962C8B-B14F-4D97-AF65-F5344CB8AC3E}">
        <p14:creationId xmlns:p14="http://schemas.microsoft.com/office/powerpoint/2010/main" val="53714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619A6-79AE-AA44-96BE-7E008C45E5E5}"/>
              </a:ext>
            </a:extLst>
          </p:cNvPr>
          <p:cNvSpPr>
            <a:spLocks noGrp="1"/>
          </p:cNvSpPr>
          <p:nvPr>
            <p:ph type="title"/>
          </p:nvPr>
        </p:nvSpPr>
        <p:spPr/>
        <p:txBody>
          <a:bodyPr/>
          <a:lstStyle/>
          <a:p>
            <a:pPr algn="ctr"/>
            <a:r>
              <a:rPr lang="en-US" dirty="0"/>
              <a:t>Approaching the problem in detail</a:t>
            </a:r>
            <a:br>
              <a:rPr lang="en-US" dirty="0"/>
            </a:br>
            <a:endParaRPr lang="en-US" dirty="0"/>
          </a:p>
        </p:txBody>
      </p:sp>
      <p:sp>
        <p:nvSpPr>
          <p:cNvPr id="3" name="Content Placeholder 2">
            <a:extLst>
              <a:ext uri="{FF2B5EF4-FFF2-40B4-BE49-F238E27FC236}">
                <a16:creationId xmlns:a16="http://schemas.microsoft.com/office/drawing/2014/main" id="{5B57C32A-FFE8-A749-9CBF-B3BC3F74D461}"/>
              </a:ext>
            </a:extLst>
          </p:cNvPr>
          <p:cNvSpPr>
            <a:spLocks noGrp="1"/>
          </p:cNvSpPr>
          <p:nvPr>
            <p:ph idx="1"/>
          </p:nvPr>
        </p:nvSpPr>
        <p:spPr/>
        <p:txBody>
          <a:bodyPr>
            <a:normAutofit lnSpcReduction="10000"/>
          </a:bodyPr>
          <a:lstStyle/>
          <a:p>
            <a:r>
              <a:rPr lang="en-US" b="1" dirty="0"/>
              <a:t>Landmark Analysis : </a:t>
            </a:r>
            <a:r>
              <a:rPr lang="en-US" dirty="0"/>
              <a:t>Information on the venues (price and rating) near landmarks can be used to give a strong initial indicator as to income opportunities around the landmark</a:t>
            </a:r>
          </a:p>
          <a:p>
            <a:r>
              <a:rPr lang="en-US" b="1" dirty="0"/>
              <a:t>Adding socio-economic factors : </a:t>
            </a:r>
            <a:r>
              <a:rPr lang="en-US" dirty="0"/>
              <a:t>What is less clear is the degree to which the resultant clustering is a purely related to the Landmarks in question (i.e. this is just an expensive area) or is actually a factor of the socio-economics of the area in which it is located.</a:t>
            </a:r>
          </a:p>
          <a:p>
            <a:r>
              <a:rPr lang="en-US" b="1" dirty="0"/>
              <a:t>Performing a comparison : </a:t>
            </a:r>
            <a:r>
              <a:rPr lang="en-US" dirty="0"/>
              <a:t>In order to give a simple but effective </a:t>
            </a:r>
            <a:r>
              <a:rPr lang="en-US" dirty="0" err="1"/>
              <a:t>visualisation</a:t>
            </a:r>
            <a:r>
              <a:rPr lang="en-US" dirty="0"/>
              <a:t>, the landmarks will be clustered twice</a:t>
            </a:r>
          </a:p>
          <a:p>
            <a:pPr lvl="1"/>
            <a:r>
              <a:rPr lang="en-US" dirty="0"/>
              <a:t>Once with just the </a:t>
            </a:r>
            <a:r>
              <a:rPr lang="en-US" dirty="0" err="1"/>
              <a:t>neighbouring</a:t>
            </a:r>
            <a:r>
              <a:rPr lang="en-US" dirty="0"/>
              <a:t> venue information</a:t>
            </a:r>
          </a:p>
          <a:p>
            <a:pPr lvl="1"/>
            <a:r>
              <a:rPr lang="en-US" dirty="0"/>
              <a:t>A second time with city socio-economic indicators included</a:t>
            </a:r>
          </a:p>
          <a:p>
            <a:r>
              <a:rPr lang="en-US" b="1" dirty="0"/>
              <a:t>Viewing the results : </a:t>
            </a:r>
            <a:r>
              <a:rPr lang="en-US" dirty="0"/>
              <a:t>The clustering and the degree to which the clustering changes, will give a quick visual indicator as to the strength of the socio-economic effects. Landmarks around which prices and ratings are high, but economic indicators are low, could present significant investment opportunities. </a:t>
            </a:r>
          </a:p>
        </p:txBody>
      </p:sp>
      <p:pic>
        <p:nvPicPr>
          <p:cNvPr id="5" name="Graphic 4" descr="Gears">
            <a:extLst>
              <a:ext uri="{FF2B5EF4-FFF2-40B4-BE49-F238E27FC236}">
                <a16:creationId xmlns:a16="http://schemas.microsoft.com/office/drawing/2014/main" id="{8DB062A6-F7FF-2E44-A1D6-68567648AE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590" y="3980347"/>
            <a:ext cx="1626140" cy="1626140"/>
          </a:xfrm>
          <a:prstGeom prst="rect">
            <a:avLst/>
          </a:prstGeom>
        </p:spPr>
      </p:pic>
    </p:spTree>
    <p:extLst>
      <p:ext uri="{BB962C8B-B14F-4D97-AF65-F5344CB8AC3E}">
        <p14:creationId xmlns:p14="http://schemas.microsoft.com/office/powerpoint/2010/main" val="23976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Data</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Relevant data is retrieved from multiple sources.</a:t>
            </a:r>
          </a:p>
        </p:txBody>
      </p:sp>
    </p:spTree>
    <p:extLst>
      <p:ext uri="{BB962C8B-B14F-4D97-AF65-F5344CB8AC3E}">
        <p14:creationId xmlns:p14="http://schemas.microsoft.com/office/powerpoint/2010/main" val="2409560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Landmarks</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dirty="0"/>
              <a:t>Popular landmarks chosen, are located throughout Europe</a:t>
            </a:r>
          </a:p>
          <a:p>
            <a:pPr marL="0" indent="0">
              <a:buNone/>
            </a:pPr>
            <a:r>
              <a:rPr lang="en-US" dirty="0"/>
              <a:t>These are manually selected and assembled into a suitable .csv file for loading into Pandas</a:t>
            </a:r>
          </a:p>
          <a:p>
            <a:pPr marL="0" indent="0">
              <a:buNone/>
            </a:pPr>
            <a:r>
              <a:rPr lang="en-US" dirty="0"/>
              <a:t>The criteria for selection are that all are located in a major city, as this in turn ensures -</a:t>
            </a:r>
          </a:p>
          <a:p>
            <a:pPr marL="845820" lvl="1" indent="-342900">
              <a:buFont typeface="+mj-lt"/>
              <a:buAutoNum type="arabicPeriod"/>
            </a:pPr>
            <a:r>
              <a:rPr lang="en-US" dirty="0"/>
              <a:t>Socio-economic data is likely to be available</a:t>
            </a:r>
          </a:p>
          <a:p>
            <a:pPr marL="845820" lvl="1" indent="-342900">
              <a:buFont typeface="+mj-lt"/>
              <a:buAutoNum type="arabicPeriod"/>
            </a:pPr>
            <a:r>
              <a:rPr lang="en-US" dirty="0" err="1"/>
              <a:t>FourSquare</a:t>
            </a:r>
            <a:r>
              <a:rPr lang="en-US" dirty="0"/>
              <a:t> venue information is likely to be available (as there are likely to be venues in the vicinity)</a:t>
            </a:r>
          </a:p>
          <a:p>
            <a:pPr marL="0" indent="0">
              <a:buNone/>
            </a:pPr>
            <a:r>
              <a:rPr lang="en-US" dirty="0"/>
              <a:t>The data required for each landmark is</a:t>
            </a:r>
          </a:p>
          <a:p>
            <a:pPr lvl="1"/>
            <a:r>
              <a:rPr lang="en-US" i="1" dirty="0"/>
              <a:t>Name </a:t>
            </a:r>
            <a:r>
              <a:rPr lang="en-US" dirty="0"/>
              <a:t>– for display</a:t>
            </a:r>
          </a:p>
          <a:p>
            <a:pPr lvl="1"/>
            <a:r>
              <a:rPr lang="en-US" i="1" dirty="0"/>
              <a:t>City</a:t>
            </a:r>
            <a:r>
              <a:rPr lang="en-US" dirty="0"/>
              <a:t> – for </a:t>
            </a:r>
            <a:r>
              <a:rPr lang="en-US" dirty="0" err="1"/>
              <a:t>retrieveal</a:t>
            </a:r>
            <a:r>
              <a:rPr lang="en-US" dirty="0"/>
              <a:t> of corresponding socio-economic data</a:t>
            </a:r>
          </a:p>
          <a:p>
            <a:pPr lvl="1"/>
            <a:r>
              <a:rPr lang="en-US" i="1" dirty="0"/>
              <a:t>Latitude</a:t>
            </a:r>
            <a:r>
              <a:rPr lang="en-US" dirty="0"/>
              <a:t> and </a:t>
            </a:r>
            <a:r>
              <a:rPr lang="en-US" i="1" dirty="0"/>
              <a:t>Longitude</a:t>
            </a:r>
            <a:r>
              <a:rPr lang="en-US" dirty="0"/>
              <a:t> – for </a:t>
            </a:r>
            <a:r>
              <a:rPr lang="en-US" dirty="0" err="1"/>
              <a:t>FourSquare</a:t>
            </a:r>
            <a:r>
              <a:rPr lang="en-US" dirty="0"/>
              <a:t> API usage</a:t>
            </a:r>
          </a:p>
          <a:p>
            <a:pPr marL="0" indent="0">
              <a:buNone/>
            </a:pPr>
            <a:endParaRPr lang="en-US" dirty="0"/>
          </a:p>
        </p:txBody>
      </p:sp>
      <p:pic>
        <p:nvPicPr>
          <p:cNvPr id="5" name="Graphic 4" descr="Bank">
            <a:extLst>
              <a:ext uri="{FF2B5EF4-FFF2-40B4-BE49-F238E27FC236}">
                <a16:creationId xmlns:a16="http://schemas.microsoft.com/office/drawing/2014/main" id="{9695C74A-6BFC-8140-AFF5-62C5767B7B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656" y="4098880"/>
            <a:ext cx="1406007" cy="1406007"/>
          </a:xfrm>
          <a:prstGeom prst="rect">
            <a:avLst/>
          </a:prstGeom>
        </p:spPr>
      </p:pic>
    </p:spTree>
    <p:extLst>
      <p:ext uri="{BB962C8B-B14F-4D97-AF65-F5344CB8AC3E}">
        <p14:creationId xmlns:p14="http://schemas.microsoft.com/office/powerpoint/2010/main" val="394065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Venues</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dirty="0"/>
              <a:t>Venue information is retrieved via the </a:t>
            </a:r>
            <a:r>
              <a:rPr lang="en-US" b="1" dirty="0" err="1"/>
              <a:t>FourSquare</a:t>
            </a:r>
            <a:r>
              <a:rPr lang="en-US" b="1" dirty="0"/>
              <a:t> API</a:t>
            </a:r>
            <a:r>
              <a:rPr lang="en-US" dirty="0"/>
              <a:t>. Two API calls are available and worth  </a:t>
            </a:r>
          </a:p>
          <a:p>
            <a:pPr lvl="1"/>
            <a:r>
              <a:rPr lang="en-US" dirty="0"/>
              <a:t>/explore – this is used to return</a:t>
            </a:r>
          </a:p>
          <a:p>
            <a:pPr lvl="2"/>
            <a:r>
              <a:rPr lang="en-US" dirty="0"/>
              <a:t>A list </a:t>
            </a:r>
            <a:r>
              <a:rPr lang="en-US" dirty="0" err="1"/>
              <a:t>enues</a:t>
            </a:r>
            <a:r>
              <a:rPr lang="en-US" dirty="0"/>
              <a:t> of a specific category (in this case ‘food’)</a:t>
            </a:r>
          </a:p>
          <a:p>
            <a:pPr lvl="2"/>
            <a:r>
              <a:rPr lang="en-US" dirty="0"/>
              <a:t>Some  details of this venue (from which we can specifically check for ‘Restaurant’ type)</a:t>
            </a:r>
          </a:p>
          <a:p>
            <a:pPr lvl="2"/>
            <a:r>
              <a:rPr lang="en-US" dirty="0"/>
              <a:t>Can be limited to within a radius of a given latitude and longitude</a:t>
            </a:r>
          </a:p>
          <a:p>
            <a:pPr lvl="1"/>
            <a:r>
              <a:rPr lang="en-US" dirty="0"/>
              <a:t>/venue – this is used to return</a:t>
            </a:r>
          </a:p>
          <a:p>
            <a:pPr lvl="2"/>
            <a:r>
              <a:rPr lang="en-US" dirty="0"/>
              <a:t>Details of a specific venue</a:t>
            </a:r>
          </a:p>
          <a:p>
            <a:pPr lvl="2"/>
            <a:r>
              <a:rPr lang="en-US" dirty="0"/>
              <a:t>Some recommendation information</a:t>
            </a:r>
          </a:p>
          <a:p>
            <a:pPr lvl="2"/>
            <a:r>
              <a:rPr lang="en-US" dirty="0"/>
              <a:t>Price tier and rating average</a:t>
            </a:r>
          </a:p>
          <a:p>
            <a:pPr marL="0" indent="0">
              <a:buNone/>
            </a:pPr>
            <a:r>
              <a:rPr lang="en-US" i="1" dirty="0"/>
              <a:t>Notes</a:t>
            </a:r>
          </a:p>
          <a:p>
            <a:pPr lvl="1"/>
            <a:r>
              <a:rPr lang="en-US" dirty="0"/>
              <a:t>Price and rating is unavailable from the /explore API, hence the requirement for the second call</a:t>
            </a:r>
          </a:p>
          <a:p>
            <a:pPr lvl="1"/>
            <a:r>
              <a:rPr lang="en-US" dirty="0"/>
              <a:t>This means a large number of API calls will need to be made</a:t>
            </a:r>
          </a:p>
          <a:p>
            <a:pPr lvl="1"/>
            <a:r>
              <a:rPr lang="en-US" dirty="0"/>
              <a:t>See </a:t>
            </a:r>
            <a:r>
              <a:rPr lang="en-US" b="1" dirty="0"/>
              <a:t>caching</a:t>
            </a:r>
            <a:r>
              <a:rPr lang="en-US" dirty="0"/>
              <a:t> requirement later on how we need to deal with this</a:t>
            </a:r>
          </a:p>
        </p:txBody>
      </p:sp>
      <p:pic>
        <p:nvPicPr>
          <p:cNvPr id="6" name="Graphic 5" descr="Fork and knife">
            <a:extLst>
              <a:ext uri="{FF2B5EF4-FFF2-40B4-BE49-F238E27FC236}">
                <a16:creationId xmlns:a16="http://schemas.microsoft.com/office/drawing/2014/main" id="{2A001D8D-DF83-EC4E-9043-82E3AC91D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292" y="4157132"/>
            <a:ext cx="1210735" cy="1210735"/>
          </a:xfrm>
          <a:prstGeom prst="rect">
            <a:avLst/>
          </a:prstGeom>
        </p:spPr>
      </p:pic>
    </p:spTree>
    <p:extLst>
      <p:ext uri="{BB962C8B-B14F-4D97-AF65-F5344CB8AC3E}">
        <p14:creationId xmlns:p14="http://schemas.microsoft.com/office/powerpoint/2010/main" val="390226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677D-9452-CC43-ADF4-C7638565A4B2}"/>
              </a:ext>
            </a:extLst>
          </p:cNvPr>
          <p:cNvSpPr>
            <a:spLocks noGrp="1"/>
          </p:cNvSpPr>
          <p:nvPr>
            <p:ph type="title"/>
          </p:nvPr>
        </p:nvSpPr>
        <p:spPr/>
        <p:txBody>
          <a:bodyPr/>
          <a:lstStyle/>
          <a:p>
            <a:pPr algn="ctr"/>
            <a:r>
              <a:rPr lang="en-US" dirty="0"/>
              <a:t>City economic information</a:t>
            </a:r>
          </a:p>
        </p:txBody>
      </p:sp>
      <p:sp>
        <p:nvSpPr>
          <p:cNvPr id="3" name="Content Placeholder 2">
            <a:extLst>
              <a:ext uri="{FF2B5EF4-FFF2-40B4-BE49-F238E27FC236}">
                <a16:creationId xmlns:a16="http://schemas.microsoft.com/office/drawing/2014/main" id="{ACD51A18-36EF-3244-8E44-261203BA438F}"/>
              </a:ext>
            </a:extLst>
          </p:cNvPr>
          <p:cNvSpPr>
            <a:spLocks noGrp="1"/>
          </p:cNvSpPr>
          <p:nvPr>
            <p:ph idx="1"/>
          </p:nvPr>
        </p:nvSpPr>
        <p:spPr/>
        <p:txBody>
          <a:bodyPr>
            <a:normAutofit/>
          </a:bodyPr>
          <a:lstStyle/>
          <a:p>
            <a:pPr marL="0" indent="0">
              <a:buNone/>
            </a:pPr>
            <a:r>
              <a:rPr lang="en-US" b="1" i="1" dirty="0"/>
              <a:t>Europa</a:t>
            </a:r>
          </a:p>
          <a:p>
            <a:pPr lvl="1"/>
            <a:r>
              <a:rPr lang="en-US" dirty="0"/>
              <a:t>Many data sets are available free at http://</a:t>
            </a:r>
            <a:r>
              <a:rPr lang="en-US" dirty="0" err="1"/>
              <a:t>data.europa.eu</a:t>
            </a:r>
            <a:r>
              <a:rPr lang="en-US" dirty="0"/>
              <a:t> </a:t>
            </a:r>
          </a:p>
          <a:p>
            <a:pPr lvl="1"/>
            <a:r>
              <a:rPr lang="en-US" dirty="0"/>
              <a:t>These are often incomplete/sparse and limited however</a:t>
            </a:r>
          </a:p>
          <a:p>
            <a:pPr lvl="1"/>
            <a:r>
              <a:rPr lang="en-US" dirty="0"/>
              <a:t>So,  though considered these will </a:t>
            </a:r>
            <a:r>
              <a:rPr lang="en-US" b="1" dirty="0"/>
              <a:t>not</a:t>
            </a:r>
            <a:r>
              <a:rPr lang="en-US" dirty="0"/>
              <a:t> be used</a:t>
            </a:r>
          </a:p>
          <a:p>
            <a:pPr marL="0" indent="0">
              <a:buNone/>
            </a:pPr>
            <a:r>
              <a:rPr lang="en-US" b="1" i="1" dirty="0" err="1"/>
              <a:t>Numbeo</a:t>
            </a:r>
            <a:endParaRPr lang="en-US" b="1" i="1" dirty="0"/>
          </a:p>
          <a:p>
            <a:pPr lvl="1"/>
            <a:r>
              <a:rPr lang="en-US" dirty="0" err="1"/>
              <a:t>Numbeo</a:t>
            </a:r>
            <a:r>
              <a:rPr lang="en-US" dirty="0"/>
              <a:t> offer free data via a browser, but charge for their API</a:t>
            </a:r>
          </a:p>
          <a:p>
            <a:pPr lvl="1"/>
            <a:r>
              <a:rPr lang="en-US" dirty="0"/>
              <a:t>So data instead is scraped manually and downloaded as required.</a:t>
            </a:r>
          </a:p>
          <a:p>
            <a:pPr lvl="1"/>
            <a:r>
              <a:rPr lang="en-US" dirty="0"/>
              <a:t>Specifically the data includes (of interest to us)</a:t>
            </a:r>
          </a:p>
          <a:p>
            <a:pPr lvl="2"/>
            <a:r>
              <a:rPr lang="en-US" dirty="0"/>
              <a:t>Cost of living indicators</a:t>
            </a:r>
          </a:p>
          <a:p>
            <a:pPr lvl="3"/>
            <a:r>
              <a:rPr lang="en-US" i="1" dirty="0"/>
              <a:t>City</a:t>
            </a:r>
          </a:p>
          <a:p>
            <a:pPr lvl="3"/>
            <a:r>
              <a:rPr lang="en-US" i="1" dirty="0"/>
              <a:t>Cost of Living Index</a:t>
            </a:r>
          </a:p>
          <a:p>
            <a:pPr lvl="3"/>
            <a:r>
              <a:rPr lang="en-US" i="1" dirty="0"/>
              <a:t>Rent Index</a:t>
            </a:r>
          </a:p>
          <a:p>
            <a:pPr lvl="3"/>
            <a:r>
              <a:rPr lang="en-US" i="1" dirty="0"/>
              <a:t>Restaurant Price index</a:t>
            </a:r>
          </a:p>
          <a:p>
            <a:pPr lvl="2"/>
            <a:r>
              <a:rPr lang="en-US" dirty="0"/>
              <a:t>Salary indicators</a:t>
            </a:r>
          </a:p>
          <a:p>
            <a:pPr lvl="3"/>
            <a:r>
              <a:rPr lang="en-US" i="1" dirty="0"/>
              <a:t>City </a:t>
            </a:r>
          </a:p>
          <a:p>
            <a:pPr lvl="3"/>
            <a:r>
              <a:rPr lang="en-US" i="1" dirty="0"/>
              <a:t>Salary</a:t>
            </a:r>
          </a:p>
          <a:p>
            <a:pPr lvl="2"/>
            <a:endParaRPr lang="en-US" dirty="0"/>
          </a:p>
        </p:txBody>
      </p:sp>
      <p:pic>
        <p:nvPicPr>
          <p:cNvPr id="5" name="Graphic 4" descr="City">
            <a:extLst>
              <a:ext uri="{FF2B5EF4-FFF2-40B4-BE49-F238E27FC236}">
                <a16:creationId xmlns:a16="http://schemas.microsoft.com/office/drawing/2014/main" id="{5675DA1D-F652-7541-B27B-C5208C84DD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5123" y="4341675"/>
            <a:ext cx="1643073" cy="1643073"/>
          </a:xfrm>
          <a:prstGeom prst="rect">
            <a:avLst/>
          </a:prstGeom>
        </p:spPr>
      </p:pic>
    </p:spTree>
    <p:extLst>
      <p:ext uri="{BB962C8B-B14F-4D97-AF65-F5344CB8AC3E}">
        <p14:creationId xmlns:p14="http://schemas.microsoft.com/office/powerpoint/2010/main" val="111688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20BE-55BC-5547-8D2C-7D3C16CC32B3}"/>
              </a:ext>
            </a:extLst>
          </p:cNvPr>
          <p:cNvSpPr>
            <a:spLocks noGrp="1"/>
          </p:cNvSpPr>
          <p:nvPr>
            <p:ph type="ctrTitle"/>
          </p:nvPr>
        </p:nvSpPr>
        <p:spPr/>
        <p:txBody>
          <a:bodyPr>
            <a:normAutofit/>
          </a:bodyPr>
          <a:lstStyle/>
          <a:p>
            <a:r>
              <a:rPr lang="en-US" dirty="0"/>
              <a:t>Methodology</a:t>
            </a:r>
          </a:p>
        </p:txBody>
      </p:sp>
      <p:sp>
        <p:nvSpPr>
          <p:cNvPr id="3" name="Subtitle 2">
            <a:extLst>
              <a:ext uri="{FF2B5EF4-FFF2-40B4-BE49-F238E27FC236}">
                <a16:creationId xmlns:a16="http://schemas.microsoft.com/office/drawing/2014/main" id="{50FA298C-C334-0140-9E55-315E712058A5}"/>
              </a:ext>
            </a:extLst>
          </p:cNvPr>
          <p:cNvSpPr>
            <a:spLocks noGrp="1"/>
          </p:cNvSpPr>
          <p:nvPr>
            <p:ph type="subTitle" idx="1"/>
          </p:nvPr>
        </p:nvSpPr>
        <p:spPr/>
        <p:txBody>
          <a:bodyPr>
            <a:normAutofit/>
          </a:bodyPr>
          <a:lstStyle/>
          <a:p>
            <a:r>
              <a:rPr lang="en-US" dirty="0"/>
              <a:t>What approaches were used and why.</a:t>
            </a:r>
          </a:p>
        </p:txBody>
      </p:sp>
    </p:spTree>
    <p:extLst>
      <p:ext uri="{BB962C8B-B14F-4D97-AF65-F5344CB8AC3E}">
        <p14:creationId xmlns:p14="http://schemas.microsoft.com/office/powerpoint/2010/main" val="123352298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16410</TotalTime>
  <Words>2892</Words>
  <Application>Microsoft Macintosh PowerPoint</Application>
  <PresentationFormat>Widescreen</PresentationFormat>
  <Paragraphs>257</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Corbel</vt:lpstr>
      <vt:lpstr>Courier</vt:lpstr>
      <vt:lpstr>Wingdings 2</vt:lpstr>
      <vt:lpstr>Frame</vt:lpstr>
      <vt:lpstr>Famous Restaurants</vt:lpstr>
      <vt:lpstr>Introduction</vt:lpstr>
      <vt:lpstr>Audience</vt:lpstr>
      <vt:lpstr>Approaching the problem in detail </vt:lpstr>
      <vt:lpstr>Data</vt:lpstr>
      <vt:lpstr>Landmarks</vt:lpstr>
      <vt:lpstr>Venues</vt:lpstr>
      <vt:lpstr>City economic information</vt:lpstr>
      <vt:lpstr>Methodology</vt:lpstr>
      <vt:lpstr>Data Exploration  Which Landmarks   </vt:lpstr>
      <vt:lpstr>Data Exploration  Determining likelihood of restaurant success   </vt:lpstr>
      <vt:lpstr>Data Exploration  Determining likelihood of restaurant success   </vt:lpstr>
      <vt:lpstr>Data Exploration  City Economic Indicators   </vt:lpstr>
      <vt:lpstr>Data Exploration  City Economic Indicators   </vt:lpstr>
      <vt:lpstr>Inferential Statistics Testing  Landmark details   </vt:lpstr>
      <vt:lpstr>Inferential Statistics Testing  City details    </vt:lpstr>
      <vt:lpstr>Inferential Statistics Testing  Normalization    </vt:lpstr>
      <vt:lpstr>Machine Learning</vt:lpstr>
      <vt:lpstr>Results</vt:lpstr>
      <vt:lpstr>Initial clustering</vt:lpstr>
      <vt:lpstr>The meaning of colour</vt:lpstr>
      <vt:lpstr>Notes on Displaying Results</vt:lpstr>
      <vt:lpstr>Socio-economic clustering</vt:lpstr>
      <vt:lpstr>The meaning of colour</vt:lpstr>
      <vt:lpstr>Notes on Socio-economic Clustering </vt:lpstr>
      <vt:lpstr>Identifying potential development targets </vt:lpstr>
      <vt:lpstr>Identifying potential development targets </vt:lpstr>
      <vt:lpstr>Discussion</vt:lpstr>
      <vt:lpstr>Notes on Initial Clustering</vt:lpstr>
      <vt:lpstr>Potential changes to colour and cluster meaning </vt:lpstr>
      <vt:lpstr>Methods used </vt:lpstr>
      <vt:lpstr>Futures  </vt:lpstr>
      <vt:lpstr>Conclusion</vt:lpstr>
      <vt:lpstr>Results  </vt:lpstr>
      <vt:lpstr>Improvements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of european landmarks</dc:title>
  <dc:creator>Microsoft Office User</dc:creator>
  <cp:lastModifiedBy>Bill Looby</cp:lastModifiedBy>
  <cp:revision>90</cp:revision>
  <dcterms:created xsi:type="dcterms:W3CDTF">2018-10-16T22:31:44Z</dcterms:created>
  <dcterms:modified xsi:type="dcterms:W3CDTF">2018-11-06T17:28:34Z</dcterms:modified>
</cp:coreProperties>
</file>